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eg>
</file>

<file path=ppt/media/image19.PNG>
</file>

<file path=ppt/media/image2.jpg>
</file>

<file path=ppt/media/image20.jpg>
</file>

<file path=ppt/media/image21.jpg>
</file>

<file path=ppt/media/image22.jpg>
</file>

<file path=ppt/media/image23.jpeg>
</file>

<file path=ppt/media/image24.jpg>
</file>

<file path=ppt/media/image25.jpg>
</file>

<file path=ppt/media/image3.jpg>
</file>

<file path=ppt/media/image4.jpg>
</file>

<file path=ppt/media/image5.gif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EE363E-D292-49AC-A453-C5E45C30A3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1A71870-4B3A-4CFE-B251-AEF93865F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1F80D50-6D3D-421E-9AB4-468B62081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76DC1EF-2692-4731-82DF-7059B6A19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CA274C9-3FF5-41D9-8E49-6CEEB8C44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85031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C7B91D-2069-44B3-A382-109FED0DB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79B371C-5666-4EA4-86C0-E1D58DA113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7733306-8D91-401C-A037-A7636BA4D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4D37A10-9D4E-4CA3-9334-522F9F7A5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27E6A0A-4DFB-4A67-93B8-D5CC124F0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38963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6452AB72-A5ED-495D-BF03-ADE41E90CF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FED9284-822A-42ED-ADD1-6A36615098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8BC0573-42B0-4B19-A1FB-49242286F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D1A0B81-F82F-457A-B2AF-F658B226F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DDC774E-723B-4E11-B512-F7E173F46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61938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6BBCD6D-C875-472B-AE58-6D681DAD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35CA762-A8B7-48CC-ACE4-9FC5C4074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C4DD78B-4A5C-45E8-886B-0DD4B9D73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6F5F45A-B3A2-48C3-A1D9-22FFF51F6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CA99996-EBC2-42D5-995B-2F433F844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23390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DA88572-FD97-4DB8-9B18-22C0CFFEB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D95D77C-FB1F-4578-89F0-39461AE5E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AE62D3C-C33F-4F57-A130-A2B83E724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A1EDC98-A61E-4D89-A483-B64A81DCB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7D597F-1117-4AF3-8C6D-E7C5FC7BA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1610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77C7D15-0320-4563-A7F7-B32FBAE81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E0DAEA9-5D1A-4F19-A0D3-0B1ABC44CF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E571F60-5912-40B4-96CD-3D6B1BAEBE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350120B-C69B-4B10-97EE-5A3A00B45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88430E2-94BC-4DBC-95E2-3317612A8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55E153C-D9D6-4960-8456-3E0542076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04274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B4E9963-594F-4A31-8C78-F714BD809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E103D0F-9D14-4A2D-A37D-8E80605E4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25A6603-18D1-4AEE-8ADA-ECA14F8BC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9E59C325-5A26-4F54-BFD6-F109AC99EC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F2664234-C9D0-4F2B-9C03-5F3F5F075E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B4672656-2857-4813-A744-DE1C6BFD2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5E6949A0-C3A4-445A-B7FD-19EBD503F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EAD6D5A-B2A5-4135-9A95-FFE4BE07F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08279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11FE2D9-89D8-46B1-A8A6-8C3404CA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A137A58-E224-4A2B-ADC7-2F35898D9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65E20C7-84FC-46A6-99C2-7CB7A49CD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0D63D3F-95D9-4DBD-BBB1-604970609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2863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49131054-FD18-417E-B37E-B2BFD881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06F14BF-8041-4E9D-9C62-5AF2B8FEA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E426376B-C0DB-4418-9D4A-DAC65BD57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16367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DD40107-B9DE-48F8-987F-C8C9CB1FE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AFE144D-3EA9-45D9-9EEB-DF0CDEAFF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46D3341-7F5D-4A30-93C5-B736FDBB08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63CA333-AEF1-4741-BCC6-AD8EBE49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BFBBE8A-EDB5-4B7E-843C-D2E4CFBA9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E411CD9-03B0-48BF-A242-46232E65D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8039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424EBD6-ABB5-4245-AF82-70CF28973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4A105F0-26EE-4094-A1C2-8B2EEAC4D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A29DE14C-9318-4898-BD01-AC9FB1D144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714027AD-607B-4925-945F-A59BDC65D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21920BE-247F-4A68-882F-94948555A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1C170C1-C9C8-4B82-BF70-87F47FF42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7364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875AE9E3-A8C8-4053-BA08-C303EB477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285FA49-89C2-4DFE-8FED-C403259C7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CF65FAB-17B4-4652-A8D7-986803E961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BB242-F782-4427-97EC-B62F718C2587}" type="datetimeFigureOut">
              <a:rPr lang="hu-HU" smtClean="0"/>
              <a:t>2024. 03. 06.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549D64F-52E8-4555-B68D-411CD08A7D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F502E43-8263-46A8-BEF2-587299A31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3B4FB-1E66-4A84-AE9B-071DF6BEEB2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2468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0PlSmUlxiVI" TargetMode="Externa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-Hwz1PBAnE" TargetMode="External"/><Relationship Id="rId6" Type="http://schemas.openxmlformats.org/officeDocument/2006/relationships/image" Target="../media/image24.jpg"/><Relationship Id="rId5" Type="http://schemas.openxmlformats.org/officeDocument/2006/relationships/image" Target="../media/image23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C1BD7A3A-DB51-4F7B-927D-BCB6960750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8C250130-63ED-426B-9E07-B89326D88A05}"/>
              </a:ext>
            </a:extLst>
          </p:cNvPr>
          <p:cNvSpPr txBox="1"/>
          <p:nvPr/>
        </p:nvSpPr>
        <p:spPr>
          <a:xfrm>
            <a:off x="391485" y="243281"/>
            <a:ext cx="8457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</a:rPr>
              <a:t>A magyar nép vándorlása térkép alapján. A honfoglalás.</a:t>
            </a: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35FC681D-F13D-4CD1-8A6E-6A22D0E82ED1}"/>
              </a:ext>
            </a:extLst>
          </p:cNvPr>
          <p:cNvSpPr txBox="1"/>
          <p:nvPr/>
        </p:nvSpPr>
        <p:spPr>
          <a:xfrm>
            <a:off x="391485" y="1208232"/>
            <a:ext cx="5276675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A magyar nép eredete és vándorlása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A Kr. e. III. évezredben a magyarok az Urál-vidéken</a:t>
            </a:r>
            <a:r>
              <a:rPr lang="hu-HU" sz="1400" dirty="0">
                <a:solidFill>
                  <a:schemeClr val="bg1"/>
                </a:solidFill>
              </a:rPr>
              <a:t> éltek más nomád törzsekkel együtt. Fő tevékenységük az állattenyésztése és a vándorlás volt. A </a:t>
            </a:r>
            <a:r>
              <a:rPr lang="hu-HU" sz="1400" b="1" dirty="0">
                <a:solidFill>
                  <a:schemeClr val="bg1"/>
                </a:solidFill>
              </a:rPr>
              <a:t>vándorlást tekintve több állomás</a:t>
            </a:r>
            <a:r>
              <a:rPr lang="hu-HU" sz="1400" dirty="0">
                <a:solidFill>
                  <a:schemeClr val="bg1"/>
                </a:solidFill>
              </a:rPr>
              <a:t>on keresztül jutott el a magyarság a Kárpát-medencébe. </a:t>
            </a:r>
          </a:p>
          <a:p>
            <a:r>
              <a:rPr lang="hu-HU" sz="1400" b="1" dirty="0">
                <a:solidFill>
                  <a:schemeClr val="bg1"/>
                </a:solidFill>
              </a:rPr>
              <a:t>Magna Hungária (Magyar Őshaza)</a:t>
            </a:r>
            <a:r>
              <a:rPr lang="hu-HU" sz="1400" dirty="0">
                <a:solidFill>
                  <a:schemeClr val="bg1"/>
                </a:solidFill>
              </a:rPr>
              <a:t> ahol kb. Kr. előtt 1500-ban élt a magyarság. </a:t>
            </a:r>
          </a:p>
          <a:p>
            <a:r>
              <a:rPr lang="hu-HU" sz="1400" b="1" dirty="0">
                <a:solidFill>
                  <a:schemeClr val="bg1"/>
                </a:solidFill>
              </a:rPr>
              <a:t>Levédia (Baskíria)</a:t>
            </a:r>
            <a:r>
              <a:rPr lang="hu-HU" sz="1400" dirty="0">
                <a:solidFill>
                  <a:schemeClr val="bg1"/>
                </a:solidFill>
              </a:rPr>
              <a:t> ahol a Kazár Birodalom biztonságában élt a magyarság, ám alárendelt helyzetbe kerültek. Ez az időszak Kr. e. 500 és Kr. u. 500 között állt fenn. Itt </a:t>
            </a:r>
            <a:r>
              <a:rPr lang="hu-HU" sz="1400" b="1" dirty="0">
                <a:solidFill>
                  <a:schemeClr val="bg1"/>
                </a:solidFill>
              </a:rPr>
              <a:t>megismerkedhettek a letelepedett életmód</a:t>
            </a:r>
            <a:r>
              <a:rPr lang="hu-HU" sz="1400" dirty="0">
                <a:solidFill>
                  <a:schemeClr val="bg1"/>
                </a:solidFill>
              </a:rPr>
              <a:t> néhány gazdasági elemével: a </a:t>
            </a:r>
            <a:r>
              <a:rPr lang="hu-HU" sz="1400" b="1" dirty="0">
                <a:solidFill>
                  <a:schemeClr val="bg1"/>
                </a:solidFill>
              </a:rPr>
              <a:t>kertműveléssel, a belterjes állattartással</a:t>
            </a:r>
            <a:r>
              <a:rPr lang="hu-HU" sz="1400" dirty="0">
                <a:solidFill>
                  <a:schemeClr val="bg1"/>
                </a:solidFill>
              </a:rPr>
              <a:t> és az aszimmetrikus ekével. Ezen időszakban </a:t>
            </a:r>
            <a:r>
              <a:rPr lang="hu-HU" sz="1400" b="1" dirty="0">
                <a:solidFill>
                  <a:schemeClr val="bg1"/>
                </a:solidFill>
              </a:rPr>
              <a:t>vették át a kettős fejedelemséget</a:t>
            </a:r>
            <a:r>
              <a:rPr lang="hu-HU" sz="1400" dirty="0">
                <a:solidFill>
                  <a:schemeClr val="bg1"/>
                </a:solidFill>
              </a:rPr>
              <a:t> a magyarok. A kazár fennhatóság alóli kikerülést egy ottani belháború tette lehetővé. Ekkor tömörültek törzsszövetségbe a magyarok.</a:t>
            </a:r>
          </a:p>
          <a:p>
            <a:r>
              <a:rPr lang="hu-HU" sz="1400" b="1" dirty="0">
                <a:solidFill>
                  <a:schemeClr val="bg1"/>
                </a:solidFill>
              </a:rPr>
              <a:t>Etelköz és Levédia,</a:t>
            </a:r>
            <a:r>
              <a:rPr lang="hu-HU" sz="1400" dirty="0">
                <a:solidFill>
                  <a:schemeClr val="bg1"/>
                </a:solidFill>
              </a:rPr>
              <a:t> ahol a magyarság </a:t>
            </a:r>
            <a:r>
              <a:rPr lang="hu-HU" sz="1400" b="1" dirty="0">
                <a:solidFill>
                  <a:schemeClr val="bg1"/>
                </a:solidFill>
              </a:rPr>
              <a:t>nomád állattartással foglalkozott</a:t>
            </a:r>
            <a:r>
              <a:rPr lang="hu-HU" sz="1400" dirty="0">
                <a:solidFill>
                  <a:schemeClr val="bg1"/>
                </a:solidFill>
              </a:rPr>
              <a:t>. A területnek egyetlen nagyobb hátránya volt, méghozzá </a:t>
            </a:r>
            <a:r>
              <a:rPr lang="hu-HU" sz="1400" b="1" dirty="0">
                <a:solidFill>
                  <a:schemeClr val="bg1"/>
                </a:solidFill>
              </a:rPr>
              <a:t>katonai szempontból nem védhető</a:t>
            </a:r>
            <a:r>
              <a:rPr lang="hu-HU" sz="1400" dirty="0">
                <a:solidFill>
                  <a:schemeClr val="bg1"/>
                </a:solidFill>
              </a:rPr>
              <a:t>. Innen indultak az úgynevezett „</a:t>
            </a:r>
            <a:r>
              <a:rPr lang="hu-HU" sz="1400" b="1" dirty="0">
                <a:solidFill>
                  <a:schemeClr val="bg1"/>
                </a:solidFill>
              </a:rPr>
              <a:t>kalandozások</a:t>
            </a:r>
            <a:r>
              <a:rPr lang="hu-HU" sz="1400" dirty="0">
                <a:solidFill>
                  <a:schemeClr val="bg1"/>
                </a:solidFill>
              </a:rPr>
              <a:t>” is, amik tulajdonképpen </a:t>
            </a:r>
            <a:r>
              <a:rPr lang="hu-HU" sz="1400" b="1" dirty="0">
                <a:solidFill>
                  <a:schemeClr val="bg1"/>
                </a:solidFill>
              </a:rPr>
              <a:t>rablóhadjáratok voltak</a:t>
            </a:r>
            <a:r>
              <a:rPr lang="hu-HU" sz="1400" dirty="0">
                <a:solidFill>
                  <a:schemeClr val="bg1"/>
                </a:solidFill>
              </a:rPr>
              <a:t>. </a:t>
            </a:r>
          </a:p>
          <a:p>
            <a:r>
              <a:rPr lang="hu-HU" sz="1400" i="1" dirty="0">
                <a:solidFill>
                  <a:schemeClr val="bg1"/>
                </a:solidFill>
              </a:rPr>
              <a:t> </a:t>
            </a:r>
            <a:endParaRPr lang="hu-HU" sz="1400" dirty="0">
              <a:solidFill>
                <a:schemeClr val="bg1"/>
              </a:solidFill>
            </a:endParaRP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3AA60255-EDA5-4E99-A030-286E69218C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137" y="1794272"/>
            <a:ext cx="5153175" cy="325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95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5FA31B2E-1388-498D-94B3-9F7610E40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761CE0EF-43D3-49F8-A60C-87F2FCF28228}"/>
              </a:ext>
            </a:extLst>
          </p:cNvPr>
          <p:cNvSpPr txBox="1"/>
          <p:nvPr/>
        </p:nvSpPr>
        <p:spPr>
          <a:xfrm>
            <a:off x="310393" y="318782"/>
            <a:ext cx="775981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Hunyadi János harcai a török ellen. Mátyás király uralkodása</a:t>
            </a:r>
            <a:endParaRPr lang="hu-HU" sz="2000" dirty="0">
              <a:solidFill>
                <a:schemeClr val="bg1"/>
              </a:solidFill>
            </a:endParaRPr>
          </a:p>
          <a:p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1B2C1274-74B9-4F71-84A5-659DBFA7A585}"/>
              </a:ext>
            </a:extLst>
          </p:cNvPr>
          <p:cNvSpPr txBox="1"/>
          <p:nvPr/>
        </p:nvSpPr>
        <p:spPr>
          <a:xfrm>
            <a:off x="192947" y="965113"/>
            <a:ext cx="621624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Hunyadi Mátyás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Apjuk halála után 1457-ben </a:t>
            </a:r>
            <a:r>
              <a:rPr lang="hu-HU" sz="1400" b="1" dirty="0">
                <a:solidFill>
                  <a:schemeClr val="bg1"/>
                </a:solidFill>
              </a:rPr>
              <a:t>Hunyadi Lászlót kivégezték</a:t>
            </a:r>
            <a:r>
              <a:rPr lang="hu-HU" sz="1400" dirty="0">
                <a:solidFill>
                  <a:schemeClr val="bg1"/>
                </a:solidFill>
              </a:rPr>
              <a:t>, testvérét </a:t>
            </a:r>
            <a:r>
              <a:rPr lang="hu-HU" sz="1400" b="1" dirty="0">
                <a:solidFill>
                  <a:schemeClr val="bg1"/>
                </a:solidFill>
              </a:rPr>
              <a:t>Hunyadi Mátyást pedig Prágába vitték</a:t>
            </a:r>
            <a:r>
              <a:rPr lang="hu-HU" sz="1400" dirty="0">
                <a:solidFill>
                  <a:schemeClr val="bg1"/>
                </a:solidFill>
              </a:rPr>
              <a:t>, azonban V. László hirtelen halálával az ország uralkodó nélkül maradt</a:t>
            </a:r>
            <a:r>
              <a:rPr lang="hu-HU" sz="1400" b="1" dirty="0">
                <a:solidFill>
                  <a:schemeClr val="bg1"/>
                </a:solidFill>
              </a:rPr>
              <a:t>. Szilágyi Mihály egy alkuért cserébe kiszabadítja Mátyást</a:t>
            </a:r>
            <a:r>
              <a:rPr lang="hu-HU" sz="1400" dirty="0">
                <a:solidFill>
                  <a:schemeClr val="bg1"/>
                </a:solidFill>
              </a:rPr>
              <a:t>, aminek lényege, hogy addig ő lesz a kormányzó, amig Mátyás fel nem nevelkedik. </a:t>
            </a:r>
            <a:r>
              <a:rPr lang="hu-HU" sz="1400" b="1" dirty="0">
                <a:solidFill>
                  <a:schemeClr val="bg1"/>
                </a:solidFill>
              </a:rPr>
              <a:t>1458-ban Mátyást</a:t>
            </a:r>
            <a:r>
              <a:rPr lang="hu-HU" sz="1400" dirty="0">
                <a:solidFill>
                  <a:schemeClr val="bg1"/>
                </a:solidFill>
              </a:rPr>
              <a:t> közfelkiáltással </a:t>
            </a:r>
            <a:r>
              <a:rPr lang="hu-HU" sz="1400" b="1" dirty="0">
                <a:solidFill>
                  <a:schemeClr val="bg1"/>
                </a:solidFill>
              </a:rPr>
              <a:t>királlyá választották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Szilágyi Mihályt kinevezte a déli végvárrendszer főparancsnokának</a:t>
            </a:r>
            <a:r>
              <a:rPr lang="hu-HU" sz="1400" dirty="0">
                <a:solidFill>
                  <a:schemeClr val="bg1"/>
                </a:solidFill>
              </a:rPr>
              <a:t> (eltávolította a budai életből).</a:t>
            </a:r>
          </a:p>
          <a:p>
            <a:r>
              <a:rPr lang="hu-HU" sz="1400" dirty="0">
                <a:solidFill>
                  <a:schemeClr val="bg1"/>
                </a:solidFill>
              </a:rPr>
              <a:t>Első feladata a rendteremtés volt. </a:t>
            </a:r>
            <a:r>
              <a:rPr lang="hu-HU" sz="1400" b="1" dirty="0">
                <a:solidFill>
                  <a:schemeClr val="bg1"/>
                </a:solidFill>
              </a:rPr>
              <a:t>Centralista hatalmat gyakorolt</a:t>
            </a:r>
            <a:r>
              <a:rPr lang="hu-HU" sz="1400" dirty="0">
                <a:solidFill>
                  <a:schemeClr val="bg1"/>
                </a:solidFill>
              </a:rPr>
              <a:t>, ami azt jelentette, hogy </a:t>
            </a:r>
            <a:r>
              <a:rPr lang="hu-HU" sz="1400" b="1" dirty="0">
                <a:solidFill>
                  <a:schemeClr val="bg1"/>
                </a:solidFill>
              </a:rPr>
              <a:t>minden hatalmat a saját kezébe összpontosított</a:t>
            </a:r>
            <a:r>
              <a:rPr lang="hu-HU" sz="1400" dirty="0">
                <a:solidFill>
                  <a:schemeClr val="bg1"/>
                </a:solidFill>
              </a:rPr>
              <a:t>. Tett ezt úgy, </a:t>
            </a:r>
            <a:r>
              <a:rPr lang="hu-HU" sz="1400" b="1" dirty="0">
                <a:solidFill>
                  <a:schemeClr val="bg1"/>
                </a:solidFill>
              </a:rPr>
              <a:t>megfosztotta címétől a régi nádort és erdélyi vajdát és a főurakat</a:t>
            </a:r>
            <a:r>
              <a:rPr lang="hu-HU" sz="1400" dirty="0">
                <a:solidFill>
                  <a:schemeClr val="bg1"/>
                </a:solidFill>
              </a:rPr>
              <a:t> is kizárta a hatalom gyakorlásából. Helyük betöltésével </a:t>
            </a:r>
            <a:r>
              <a:rPr lang="hu-HU" sz="1400" b="1" dirty="0">
                <a:solidFill>
                  <a:schemeClr val="bg1"/>
                </a:solidFill>
              </a:rPr>
              <a:t>szakértő hivatalnokokat bízott meg</a:t>
            </a:r>
            <a:r>
              <a:rPr lang="hu-HU" sz="1400" dirty="0">
                <a:solidFill>
                  <a:schemeClr val="bg1"/>
                </a:solidFill>
              </a:rPr>
              <a:t>. Felesége </a:t>
            </a:r>
            <a:r>
              <a:rPr lang="hu-HU" sz="1400" b="1" dirty="0">
                <a:solidFill>
                  <a:schemeClr val="bg1"/>
                </a:solidFill>
              </a:rPr>
              <a:t>Beatrix hatására Reneszánsz stílusban épített palotát</a:t>
            </a:r>
            <a:r>
              <a:rPr lang="hu-HU" sz="1400" dirty="0">
                <a:solidFill>
                  <a:schemeClr val="bg1"/>
                </a:solidFill>
              </a:rPr>
              <a:t> Budán is Visegrádon.</a:t>
            </a:r>
          </a:p>
          <a:p>
            <a:r>
              <a:rPr lang="hu-HU" sz="1400" dirty="0">
                <a:solidFill>
                  <a:schemeClr val="bg1"/>
                </a:solidFill>
              </a:rPr>
              <a:t>Gazdasági intézkedése kötött volt </a:t>
            </a:r>
            <a:r>
              <a:rPr lang="hu-HU" sz="1400" b="1" dirty="0">
                <a:solidFill>
                  <a:schemeClr val="bg1"/>
                </a:solidFill>
              </a:rPr>
              <a:t>az elavult kapuadó helyett a kéményadó (füstadó)</a:t>
            </a:r>
            <a:r>
              <a:rPr lang="hu-HU" sz="1400" dirty="0">
                <a:solidFill>
                  <a:schemeClr val="bg1"/>
                </a:solidFill>
              </a:rPr>
              <a:t> bevezetése, ami ugyan annyiba is került, mint a kapuadó. Ezen kívül a legfontosabb új adó a </a:t>
            </a:r>
            <a:r>
              <a:rPr lang="hu-HU" sz="1400" b="1" dirty="0">
                <a:solidFill>
                  <a:schemeClr val="bg1"/>
                </a:solidFill>
              </a:rPr>
              <a:t>rendkívüli hadiadó</a:t>
            </a:r>
            <a:r>
              <a:rPr lang="hu-HU" sz="1400" dirty="0">
                <a:solidFill>
                  <a:schemeClr val="bg1"/>
                </a:solidFill>
              </a:rPr>
              <a:t> volt, amit 1 aranyforint volt évente és ezt ugyan úgy háztartásoktól szedte. Az új adóknak köszönhetően kb. </a:t>
            </a:r>
            <a:r>
              <a:rPr lang="hu-HU" sz="1400" b="1" dirty="0">
                <a:solidFill>
                  <a:schemeClr val="bg1"/>
                </a:solidFill>
              </a:rPr>
              <a:t>1 millió arany került évente</a:t>
            </a:r>
            <a:r>
              <a:rPr lang="hu-HU" sz="1400" dirty="0">
                <a:solidFill>
                  <a:schemeClr val="bg1"/>
                </a:solidFill>
              </a:rPr>
              <a:t> a kincstárba.</a:t>
            </a:r>
          </a:p>
          <a:p>
            <a:r>
              <a:rPr lang="hu-HU" sz="1400" dirty="0">
                <a:solidFill>
                  <a:schemeClr val="bg1"/>
                </a:solidFill>
              </a:rPr>
              <a:t>Az ország védelme érdekében </a:t>
            </a:r>
            <a:r>
              <a:rPr lang="hu-HU" sz="1400" b="1" dirty="0">
                <a:solidFill>
                  <a:schemeClr val="bg1"/>
                </a:solidFill>
              </a:rPr>
              <a:t>megalapította a Fekete-sereget</a:t>
            </a:r>
            <a:r>
              <a:rPr lang="hu-HU" sz="1400" dirty="0">
                <a:solidFill>
                  <a:schemeClr val="bg1"/>
                </a:solidFill>
              </a:rPr>
              <a:t>, ami egy zsoldoshadsereg volt és románok, magyarok, csehek, lengyelek és németek alkották, talán legismertebb vezére </a:t>
            </a:r>
            <a:r>
              <a:rPr lang="hu-HU" sz="1400" b="1" dirty="0">
                <a:solidFill>
                  <a:schemeClr val="bg1"/>
                </a:solidFill>
              </a:rPr>
              <a:t>Kinizsi Pál</a:t>
            </a:r>
            <a:r>
              <a:rPr lang="hu-HU" sz="1400" dirty="0">
                <a:solidFill>
                  <a:schemeClr val="bg1"/>
                </a:solidFill>
              </a:rPr>
              <a:t> volt. Ez a sereg </a:t>
            </a:r>
            <a:r>
              <a:rPr lang="hu-HU" sz="1400" b="1" dirty="0">
                <a:solidFill>
                  <a:schemeClr val="bg1"/>
                </a:solidFill>
              </a:rPr>
              <a:t>nagyjából 20-25 ezer főt számlált</a:t>
            </a:r>
            <a:r>
              <a:rPr lang="hu-HU" sz="1400" dirty="0">
                <a:solidFill>
                  <a:schemeClr val="bg1"/>
                </a:solidFill>
              </a:rPr>
              <a:t> és voltak gyalogos, nehézpáncélos és könnyűlovas egységei is. Mátyásnak célja volt a </a:t>
            </a:r>
            <a:r>
              <a:rPr lang="hu-HU" sz="1400" b="1" dirty="0">
                <a:solidFill>
                  <a:schemeClr val="bg1"/>
                </a:solidFill>
              </a:rPr>
              <a:t>német császári cím elnyerése</a:t>
            </a:r>
            <a:r>
              <a:rPr lang="hu-HU" sz="1400" dirty="0">
                <a:solidFill>
                  <a:schemeClr val="bg1"/>
                </a:solidFill>
              </a:rPr>
              <a:t> is ezért </a:t>
            </a:r>
            <a:r>
              <a:rPr lang="hu-HU" sz="1400" b="1" dirty="0">
                <a:solidFill>
                  <a:schemeClr val="bg1"/>
                </a:solidFill>
              </a:rPr>
              <a:t>1485-ben elfoglalta Bécse</a:t>
            </a:r>
            <a:r>
              <a:rPr lang="hu-HU" sz="1400" dirty="0">
                <a:solidFill>
                  <a:schemeClr val="bg1"/>
                </a:solidFill>
              </a:rPr>
              <a:t>t is de a német császári címet végül Habsburg Miksa kapta meg. Ezalatt a déli határon harcban állt a törökökkel is.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410B3FB8-A166-4772-BBFA-F13C1AC2D1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4983" y="1258518"/>
            <a:ext cx="3470246" cy="463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17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534051B1-9637-4DD0-80F0-597497570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EDC0DAC5-295B-4F53-B5E1-674192F4D0C2}"/>
              </a:ext>
            </a:extLst>
          </p:cNvPr>
          <p:cNvSpPr txBox="1"/>
          <p:nvPr/>
        </p:nvSpPr>
        <p:spPr>
          <a:xfrm>
            <a:off x="0" y="209725"/>
            <a:ext cx="11920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i="1" dirty="0">
                <a:solidFill>
                  <a:schemeClr val="bg1"/>
                </a:solidFill>
              </a:rPr>
              <a:t>A nagy földrajzi felfedezések legfontosabb állomásai térkép alapján. A földrajzi felfedezések legfontosabb következményei. 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799D2D18-946D-42A3-9579-C4A2D0508F91}"/>
              </a:ext>
            </a:extLst>
          </p:cNvPr>
          <p:cNvSpPr txBox="1"/>
          <p:nvPr/>
        </p:nvSpPr>
        <p:spPr>
          <a:xfrm>
            <a:off x="109057" y="791021"/>
            <a:ext cx="6132352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Előzmények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Az </a:t>
            </a:r>
            <a:r>
              <a:rPr lang="hu-HU" sz="1400" b="1" dirty="0">
                <a:solidFill>
                  <a:schemeClr val="bg1"/>
                </a:solidFill>
              </a:rPr>
              <a:t>Török Birodalom felügyelete alá keríti a Selyemutat</a:t>
            </a:r>
            <a:r>
              <a:rPr lang="hu-HU" sz="1400" dirty="0">
                <a:solidFill>
                  <a:schemeClr val="bg1"/>
                </a:solidFill>
              </a:rPr>
              <a:t> és nagy vámot vetett ki a kereskedőkre. Ezenkívül Európában </a:t>
            </a:r>
            <a:r>
              <a:rPr lang="hu-HU" sz="1400" b="1" dirty="0">
                <a:solidFill>
                  <a:schemeClr val="bg1"/>
                </a:solidFill>
              </a:rPr>
              <a:t>kezdtek megmutatkozni az aranyéhség</a:t>
            </a:r>
            <a:r>
              <a:rPr lang="hu-HU" sz="1400" dirty="0">
                <a:solidFill>
                  <a:schemeClr val="bg1"/>
                </a:solidFill>
              </a:rPr>
              <a:t>nek nevezett jelenség tünetei, valamint </a:t>
            </a:r>
            <a:r>
              <a:rPr lang="hu-HU" sz="1400" b="1" dirty="0">
                <a:solidFill>
                  <a:schemeClr val="bg1"/>
                </a:solidFill>
              </a:rPr>
              <a:t>sok technikai újítást jelent meg</a:t>
            </a:r>
            <a:r>
              <a:rPr lang="hu-HU" sz="1400" dirty="0">
                <a:solidFill>
                  <a:schemeClr val="bg1"/>
                </a:solidFill>
              </a:rPr>
              <a:t> ami megalapozta a felfedezőutakat. (Ilyen az iránytű, csillagtérkép, </a:t>
            </a:r>
            <a:r>
              <a:rPr lang="hu-HU" sz="1400" dirty="0" err="1">
                <a:solidFill>
                  <a:schemeClr val="bg1"/>
                </a:solidFill>
              </a:rPr>
              <a:t>karavella</a:t>
            </a:r>
            <a:r>
              <a:rPr lang="hu-HU" sz="1400" dirty="0">
                <a:solidFill>
                  <a:schemeClr val="bg1"/>
                </a:solidFill>
              </a:rPr>
              <a:t> hajótípus)</a:t>
            </a:r>
          </a:p>
          <a:p>
            <a:r>
              <a:rPr lang="hu-HU" sz="1400" i="1" u="sng" dirty="0">
                <a:solidFill>
                  <a:schemeClr val="bg1"/>
                </a:solidFill>
              </a:rPr>
              <a:t>A földrajzi felfedezések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Először a </a:t>
            </a:r>
            <a:r>
              <a:rPr lang="hu-HU" sz="1400" b="1" dirty="0">
                <a:solidFill>
                  <a:schemeClr val="bg1"/>
                </a:solidFill>
              </a:rPr>
              <a:t>portugálok</a:t>
            </a:r>
            <a:r>
              <a:rPr lang="hu-HU" sz="1400" dirty="0">
                <a:solidFill>
                  <a:schemeClr val="bg1"/>
                </a:solidFill>
              </a:rPr>
              <a:t> gondoltak arra, hogy </a:t>
            </a:r>
            <a:r>
              <a:rPr lang="hu-HU" sz="1400" b="1" dirty="0">
                <a:solidFill>
                  <a:schemeClr val="bg1"/>
                </a:solidFill>
              </a:rPr>
              <a:t>Afrikát megkerülve jutnak el Indiába</a:t>
            </a:r>
            <a:r>
              <a:rPr lang="hu-HU" sz="1400" dirty="0">
                <a:solidFill>
                  <a:schemeClr val="bg1"/>
                </a:solidFill>
              </a:rPr>
              <a:t>. Végül </a:t>
            </a:r>
            <a:r>
              <a:rPr lang="hu-HU" sz="1400" b="1" dirty="0">
                <a:solidFill>
                  <a:schemeClr val="bg1"/>
                </a:solidFill>
              </a:rPr>
              <a:t>1487-ben </a:t>
            </a:r>
            <a:r>
              <a:rPr lang="hu-HU" sz="1400" b="1" dirty="0" err="1">
                <a:solidFill>
                  <a:schemeClr val="bg1"/>
                </a:solidFill>
              </a:rPr>
              <a:t>Bartolomeu</a:t>
            </a:r>
            <a:r>
              <a:rPr lang="hu-HU" sz="1400" b="1" dirty="0">
                <a:solidFill>
                  <a:schemeClr val="bg1"/>
                </a:solidFill>
              </a:rPr>
              <a:t> </a:t>
            </a:r>
            <a:r>
              <a:rPr lang="hu-HU" sz="1400" b="1" dirty="0" err="1">
                <a:solidFill>
                  <a:schemeClr val="bg1"/>
                </a:solidFill>
              </a:rPr>
              <a:t>Diaz</a:t>
            </a:r>
            <a:r>
              <a:rPr lang="hu-HU" sz="1400" b="1" dirty="0">
                <a:solidFill>
                  <a:schemeClr val="bg1"/>
                </a:solidFill>
              </a:rPr>
              <a:t> </a:t>
            </a:r>
            <a:r>
              <a:rPr lang="hu-HU" sz="1400" dirty="0">
                <a:solidFill>
                  <a:schemeClr val="bg1"/>
                </a:solidFill>
              </a:rPr>
              <a:t>elérte a</a:t>
            </a:r>
            <a:r>
              <a:rPr lang="hu-HU" sz="1400" b="1" dirty="0">
                <a:solidFill>
                  <a:schemeClr val="bg1"/>
                </a:solidFill>
              </a:rPr>
              <a:t> Jóreménység-fokát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1498-ban </a:t>
            </a:r>
            <a:r>
              <a:rPr lang="hu-HU" sz="1400" dirty="0">
                <a:solidFill>
                  <a:schemeClr val="bg1"/>
                </a:solidFill>
              </a:rPr>
              <a:t>pedig</a:t>
            </a:r>
            <a:r>
              <a:rPr lang="hu-HU" sz="1400" b="1" dirty="0">
                <a:solidFill>
                  <a:schemeClr val="bg1"/>
                </a:solidFill>
              </a:rPr>
              <a:t> Vasco da Gama Afrika megkerülésével eljutott Indiába</a:t>
            </a:r>
            <a:r>
              <a:rPr lang="hu-HU" sz="1400" dirty="0">
                <a:solidFill>
                  <a:schemeClr val="bg1"/>
                </a:solidFill>
              </a:rPr>
              <a:t>. Mindezek ellenére az út túl hosszúnak bizonyult. Innentől megindult India kifosztása.</a:t>
            </a:r>
          </a:p>
          <a:p>
            <a:r>
              <a:rPr lang="hu-HU" sz="1400" b="1" dirty="0">
                <a:solidFill>
                  <a:schemeClr val="bg1"/>
                </a:solidFill>
              </a:rPr>
              <a:t>Kolumbusz Kristóf</a:t>
            </a:r>
            <a:r>
              <a:rPr lang="hu-HU" sz="1400" dirty="0">
                <a:solidFill>
                  <a:schemeClr val="bg1"/>
                </a:solidFill>
              </a:rPr>
              <a:t> hallott azokról a teóriákról miszerint a </a:t>
            </a:r>
            <a:r>
              <a:rPr lang="hu-HU" sz="1400" b="1" dirty="0">
                <a:solidFill>
                  <a:schemeClr val="bg1"/>
                </a:solidFill>
              </a:rPr>
              <a:t>Föld gömb alakú</a:t>
            </a:r>
            <a:r>
              <a:rPr lang="hu-HU" sz="1400" dirty="0">
                <a:solidFill>
                  <a:schemeClr val="bg1"/>
                </a:solidFill>
              </a:rPr>
              <a:t> és nem lapos. </a:t>
            </a:r>
            <a:r>
              <a:rPr lang="hu-HU" sz="1400" b="1" dirty="0">
                <a:solidFill>
                  <a:schemeClr val="bg1"/>
                </a:solidFill>
              </a:rPr>
              <a:t>Úgy gondolta, ha nyugatra hajózik</a:t>
            </a:r>
            <a:r>
              <a:rPr lang="hu-HU" sz="1400" dirty="0">
                <a:solidFill>
                  <a:schemeClr val="bg1"/>
                </a:solidFill>
              </a:rPr>
              <a:t> akkor az Atlanti-óceánon át </a:t>
            </a:r>
            <a:r>
              <a:rPr lang="hu-HU" sz="1400" b="1" dirty="0">
                <a:solidFill>
                  <a:schemeClr val="bg1"/>
                </a:solidFill>
              </a:rPr>
              <a:t>elérheti Indiát</a:t>
            </a:r>
            <a:r>
              <a:rPr lang="hu-HU" sz="1400" dirty="0">
                <a:solidFill>
                  <a:schemeClr val="bg1"/>
                </a:solidFill>
              </a:rPr>
              <a:t>. Tervével elment a portugál és spanyol uralkodóhoz is végül az utóbbi támogatásával három hajót kapott és elindult nyugatra. Végül </a:t>
            </a:r>
            <a:r>
              <a:rPr lang="hu-HU" sz="1400" b="1" dirty="0">
                <a:solidFill>
                  <a:schemeClr val="bg1"/>
                </a:solidFill>
              </a:rPr>
              <a:t>1492-ben kéthónapnyi hajózás után </a:t>
            </a:r>
            <a:r>
              <a:rPr lang="hu-HU" sz="1400" b="1" dirty="0" err="1">
                <a:solidFill>
                  <a:schemeClr val="bg1"/>
                </a:solidFill>
              </a:rPr>
              <a:t>partraszállt</a:t>
            </a:r>
            <a:r>
              <a:rPr lang="hu-HU" sz="1400" b="1" dirty="0">
                <a:solidFill>
                  <a:schemeClr val="bg1"/>
                </a:solidFill>
              </a:rPr>
              <a:t> San Salvador szigetén</a:t>
            </a:r>
            <a:r>
              <a:rPr lang="hu-HU" sz="1400" dirty="0">
                <a:solidFill>
                  <a:schemeClr val="bg1"/>
                </a:solidFill>
              </a:rPr>
              <a:t>. Bizonyítékként hazavitt magával bennszülötteket, egzotikus gyümölcsöket és papagájokat is. Kolumbusz még </a:t>
            </a:r>
            <a:r>
              <a:rPr lang="hu-HU" sz="1400" b="1" dirty="0">
                <a:solidFill>
                  <a:schemeClr val="bg1"/>
                </a:solidFill>
              </a:rPr>
              <a:t>háromszor járt az Újvilágban,</a:t>
            </a:r>
            <a:r>
              <a:rPr lang="hu-HU" sz="1400" dirty="0">
                <a:solidFill>
                  <a:schemeClr val="bg1"/>
                </a:solidFill>
              </a:rPr>
              <a:t> de </a:t>
            </a:r>
            <a:r>
              <a:rPr lang="hu-HU" sz="1400" b="1" dirty="0">
                <a:solidFill>
                  <a:schemeClr val="bg1"/>
                </a:solidFill>
              </a:rPr>
              <a:t>végig azt hitte, hogy Indiába jutott el</a:t>
            </a:r>
            <a:r>
              <a:rPr lang="hu-HU" sz="1400" dirty="0">
                <a:solidFill>
                  <a:schemeClr val="bg1"/>
                </a:solidFill>
              </a:rPr>
              <a:t>, ezért az őslakókat indiánoknak nevezte el. Végül </a:t>
            </a:r>
            <a:r>
              <a:rPr lang="hu-HU" sz="1400" b="1" dirty="0" err="1">
                <a:solidFill>
                  <a:schemeClr val="bg1"/>
                </a:solidFill>
              </a:rPr>
              <a:t>Amerigo</a:t>
            </a:r>
            <a:r>
              <a:rPr lang="hu-HU" sz="1400" b="1" dirty="0">
                <a:solidFill>
                  <a:schemeClr val="bg1"/>
                </a:solidFill>
              </a:rPr>
              <a:t> Vespucci </a:t>
            </a:r>
            <a:r>
              <a:rPr lang="hu-HU" sz="1400" dirty="0">
                <a:solidFill>
                  <a:schemeClr val="bg1"/>
                </a:solidFill>
              </a:rPr>
              <a:t>jött rá, hogy egy új kontinenssel van dolgunk. Az ő tiszteletére nevezték el a kontinenst </a:t>
            </a:r>
            <a:r>
              <a:rPr lang="hu-HU" sz="1400" b="1" dirty="0">
                <a:solidFill>
                  <a:schemeClr val="bg1"/>
                </a:solidFill>
              </a:rPr>
              <a:t>Amerikának.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Fernando Magellán</a:t>
            </a:r>
            <a:r>
              <a:rPr lang="hu-HU" sz="1400" dirty="0">
                <a:solidFill>
                  <a:schemeClr val="bg1"/>
                </a:solidFill>
              </a:rPr>
              <a:t> a spanyol király megbízatásából </a:t>
            </a:r>
            <a:r>
              <a:rPr lang="hu-HU" sz="1400" b="1" dirty="0">
                <a:solidFill>
                  <a:schemeClr val="bg1"/>
                </a:solidFill>
              </a:rPr>
              <a:t>1519-ben földkörüli útra indult</a:t>
            </a:r>
            <a:r>
              <a:rPr lang="hu-HU" sz="1400" dirty="0">
                <a:solidFill>
                  <a:schemeClr val="bg1"/>
                </a:solidFill>
              </a:rPr>
              <a:t>, hogy végleg </a:t>
            </a:r>
            <a:r>
              <a:rPr lang="hu-HU" sz="1400" b="1" dirty="0">
                <a:solidFill>
                  <a:schemeClr val="bg1"/>
                </a:solidFill>
              </a:rPr>
              <a:t>bebizonyítsa, hogy a Föld gömbölyű</a:t>
            </a:r>
            <a:r>
              <a:rPr lang="hu-HU" sz="1400" dirty="0">
                <a:solidFill>
                  <a:schemeClr val="bg1"/>
                </a:solidFill>
              </a:rPr>
              <a:t>. Az utat öt hajóval kezdték meg és három évig tartott. A hosszú út során csak egy hajóval tért vissza és </a:t>
            </a:r>
            <a:r>
              <a:rPr lang="hu-HU" sz="1400" b="1" dirty="0">
                <a:solidFill>
                  <a:schemeClr val="bg1"/>
                </a:solidFill>
              </a:rPr>
              <a:t>még maga Magellán is meghalt</a:t>
            </a:r>
            <a:r>
              <a:rPr lang="hu-HU" sz="1400" dirty="0">
                <a:solidFill>
                  <a:schemeClr val="bg1"/>
                </a:solidFill>
              </a:rPr>
              <a:t> Fülöp-szigeteki harc során. Amikor azonban </a:t>
            </a:r>
            <a:r>
              <a:rPr lang="hu-HU" sz="1400" b="1" dirty="0">
                <a:solidFill>
                  <a:schemeClr val="bg1"/>
                </a:solidFill>
              </a:rPr>
              <a:t>1522-ben visszatértek</a:t>
            </a:r>
            <a:r>
              <a:rPr lang="hu-HU" sz="1400" dirty="0">
                <a:solidFill>
                  <a:schemeClr val="bg1"/>
                </a:solidFill>
              </a:rPr>
              <a:t> már nem lehet kétség, hogy a</a:t>
            </a:r>
            <a:r>
              <a:rPr lang="hu-HU" sz="1400" b="1" dirty="0">
                <a:solidFill>
                  <a:schemeClr val="bg1"/>
                </a:solidFill>
              </a:rPr>
              <a:t> Föld gömbölyű</a:t>
            </a:r>
            <a:r>
              <a:rPr lang="hu-HU" sz="1400" dirty="0">
                <a:solidFill>
                  <a:schemeClr val="bg1"/>
                </a:solidFill>
              </a:rPr>
              <a:t>.</a:t>
            </a:r>
          </a:p>
          <a:p>
            <a:r>
              <a:rPr lang="hu-HU" sz="1400" dirty="0">
                <a:solidFill>
                  <a:schemeClr val="bg1"/>
                </a:solidFill>
              </a:rPr>
              <a:t>Emellett jelentős felfedezéseket ért el </a:t>
            </a:r>
            <a:r>
              <a:rPr lang="hu-HU" sz="1400" b="1" dirty="0">
                <a:solidFill>
                  <a:schemeClr val="bg1"/>
                </a:solidFill>
              </a:rPr>
              <a:t>James Cook</a:t>
            </a:r>
            <a:r>
              <a:rPr lang="hu-HU" sz="1400" dirty="0">
                <a:solidFill>
                  <a:schemeClr val="bg1"/>
                </a:solidFill>
              </a:rPr>
              <a:t> angol kapitány, aki </a:t>
            </a:r>
            <a:r>
              <a:rPr lang="hu-HU" sz="1400" b="1" dirty="0">
                <a:solidFill>
                  <a:schemeClr val="bg1"/>
                </a:solidFill>
              </a:rPr>
              <a:t>Ausztráliát fedezte fel.</a:t>
            </a:r>
            <a:endParaRPr lang="hu-HU" sz="1400" dirty="0">
              <a:solidFill>
                <a:schemeClr val="bg1"/>
              </a:solidFill>
            </a:endParaRP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79D09ED8-9061-452A-AFE0-1627675BBF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660" y="1636240"/>
            <a:ext cx="4998090" cy="415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054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id="{ED4A2311-AE29-46A9-8655-BC4679941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C9BFE2B1-55E8-4686-A2C4-DAD88023F0B3}"/>
              </a:ext>
            </a:extLst>
          </p:cNvPr>
          <p:cNvSpPr txBox="1"/>
          <p:nvPr/>
        </p:nvSpPr>
        <p:spPr>
          <a:xfrm>
            <a:off x="302003" y="343949"/>
            <a:ext cx="77765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A reformáció főbb irányzatai források alapján (lutheránus, kálvinista).</a:t>
            </a: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48946ECE-17C7-426B-99D2-EDF5F1D11C5A}"/>
              </a:ext>
            </a:extLst>
          </p:cNvPr>
          <p:cNvSpPr txBox="1"/>
          <p:nvPr/>
        </p:nvSpPr>
        <p:spPr>
          <a:xfrm>
            <a:off x="302002" y="1258349"/>
            <a:ext cx="50669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i="1" u="sng" dirty="0">
                <a:solidFill>
                  <a:schemeClr val="bg1"/>
                </a:solidFill>
              </a:rPr>
              <a:t>Előzmények</a:t>
            </a:r>
            <a:endParaRPr lang="hu-HU" sz="1400" dirty="0">
              <a:solidFill>
                <a:schemeClr val="bg1"/>
              </a:solidFill>
            </a:endParaRPr>
          </a:p>
          <a:p>
            <a:pPr algn="ctr"/>
            <a:r>
              <a:rPr lang="hu-HU" sz="1400" b="1" dirty="0">
                <a:solidFill>
                  <a:schemeClr val="bg1"/>
                </a:solidFill>
              </a:rPr>
              <a:t>1415-ben a konstanzi zsinaton</a:t>
            </a:r>
            <a:r>
              <a:rPr lang="hu-HU" sz="1400" dirty="0">
                <a:solidFill>
                  <a:schemeClr val="bg1"/>
                </a:solidFill>
              </a:rPr>
              <a:t> eretnekség vádjával </a:t>
            </a:r>
            <a:r>
              <a:rPr lang="hu-HU" sz="1400" b="1" dirty="0">
                <a:solidFill>
                  <a:schemeClr val="bg1"/>
                </a:solidFill>
              </a:rPr>
              <a:t>mágiahalált hal Husz János</a:t>
            </a:r>
            <a:r>
              <a:rPr lang="hu-HU" sz="1400" dirty="0">
                <a:solidFill>
                  <a:schemeClr val="bg1"/>
                </a:solidFill>
              </a:rPr>
              <a:t> (két szín alatti áldozás javaslata miatt). Az egyház lelki hatalmával visszaélve küldte az eltérő gondolkodású embereket a mágiára. Ráadásul az </a:t>
            </a:r>
            <a:r>
              <a:rPr lang="hu-HU" sz="1400" b="1" dirty="0">
                <a:solidFill>
                  <a:schemeClr val="bg1"/>
                </a:solidFill>
              </a:rPr>
              <a:t>egyház kezdett megvagyonosodni </a:t>
            </a:r>
            <a:r>
              <a:rPr lang="hu-HU" sz="1400" dirty="0">
                <a:solidFill>
                  <a:schemeClr val="bg1"/>
                </a:solidFill>
              </a:rPr>
              <a:t>a Szent Péter-székesegyház építéséhez árult </a:t>
            </a:r>
            <a:r>
              <a:rPr lang="hu-HU" sz="1400" b="1" dirty="0">
                <a:solidFill>
                  <a:schemeClr val="bg1"/>
                </a:solidFill>
              </a:rPr>
              <a:t>búcsúcédulákból</a:t>
            </a:r>
            <a:r>
              <a:rPr lang="hu-HU" sz="1400" dirty="0">
                <a:solidFill>
                  <a:schemeClr val="bg1"/>
                </a:solidFill>
              </a:rPr>
              <a:t>. Ezek olyan </a:t>
            </a:r>
            <a:r>
              <a:rPr lang="hu-HU" sz="1400" b="1" dirty="0">
                <a:solidFill>
                  <a:schemeClr val="bg1"/>
                </a:solidFill>
              </a:rPr>
              <a:t>pénzért megvehető papírok voltak</a:t>
            </a:r>
            <a:r>
              <a:rPr lang="hu-HU" sz="1400" dirty="0">
                <a:solidFill>
                  <a:schemeClr val="bg1"/>
                </a:solidFill>
              </a:rPr>
              <a:t>, amik </a:t>
            </a:r>
            <a:r>
              <a:rPr lang="hu-HU" sz="1400" b="1" dirty="0">
                <a:solidFill>
                  <a:schemeClr val="bg1"/>
                </a:solidFill>
              </a:rPr>
              <a:t>megvásárlásáért az egyház bűnbocsánatot igért.</a:t>
            </a:r>
            <a:endParaRPr lang="hu-HU" sz="1400" dirty="0">
              <a:solidFill>
                <a:schemeClr val="bg1"/>
              </a:solidFill>
            </a:endParaRPr>
          </a:p>
          <a:p>
            <a:pPr algn="ctr"/>
            <a:r>
              <a:rPr lang="hu-HU" sz="1400" i="1" dirty="0">
                <a:solidFill>
                  <a:schemeClr val="bg1"/>
                </a:solidFill>
              </a:rPr>
              <a:t> </a:t>
            </a:r>
            <a:endParaRPr lang="hu-HU" sz="1400" dirty="0">
              <a:solidFill>
                <a:schemeClr val="bg1"/>
              </a:solidFill>
            </a:endParaRPr>
          </a:p>
          <a:p>
            <a:pPr algn="ctr"/>
            <a:endParaRPr lang="hu-HU" sz="1400" dirty="0">
              <a:solidFill>
                <a:schemeClr val="bg1"/>
              </a:solidFill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3C365065-F64C-41AC-9D01-C26D5FDF254F}"/>
              </a:ext>
            </a:extLst>
          </p:cNvPr>
          <p:cNvSpPr txBox="1"/>
          <p:nvPr/>
        </p:nvSpPr>
        <p:spPr>
          <a:xfrm>
            <a:off x="6217640" y="1258349"/>
            <a:ext cx="512567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i="1" u="sng" dirty="0">
                <a:solidFill>
                  <a:schemeClr val="bg1"/>
                </a:solidFill>
              </a:rPr>
              <a:t>A Reformáció</a:t>
            </a:r>
            <a:endParaRPr lang="hu-HU" sz="1400" dirty="0">
              <a:solidFill>
                <a:schemeClr val="bg1"/>
              </a:solidFill>
            </a:endParaRPr>
          </a:p>
          <a:p>
            <a:pPr algn="ctr"/>
            <a:r>
              <a:rPr lang="hu-HU" sz="1400" b="1" dirty="0">
                <a:solidFill>
                  <a:schemeClr val="bg1"/>
                </a:solidFill>
              </a:rPr>
              <a:t>1517. október 31-én Wittenbergben Luther Márton 95-pontos tételt adott ki</a:t>
            </a:r>
            <a:r>
              <a:rPr lang="hu-HU" sz="1400" dirty="0">
                <a:solidFill>
                  <a:schemeClr val="bg1"/>
                </a:solidFill>
              </a:rPr>
              <a:t>, amiben kifejezte gondolatait, követeléseit. Ezek közül a legfontosabbak, hogy </a:t>
            </a:r>
            <a:r>
              <a:rPr lang="hu-HU" sz="1400" b="1" dirty="0">
                <a:solidFill>
                  <a:schemeClr val="bg1"/>
                </a:solidFill>
              </a:rPr>
              <a:t>ne osszanak búcsúcédulákat</a:t>
            </a:r>
            <a:r>
              <a:rPr lang="hu-HU" sz="1400" dirty="0">
                <a:solidFill>
                  <a:schemeClr val="bg1"/>
                </a:solidFill>
              </a:rPr>
              <a:t>, ugyanis csakis Isten adhat megbocsájtást, A </a:t>
            </a:r>
            <a:r>
              <a:rPr lang="hu-HU" sz="1400" b="1" dirty="0">
                <a:solidFill>
                  <a:schemeClr val="bg1"/>
                </a:solidFill>
              </a:rPr>
              <a:t>Bibliát latinról fordítsák le a nemzetek nyelvére </a:t>
            </a:r>
            <a:r>
              <a:rPr lang="hu-HU" sz="1400" dirty="0">
                <a:solidFill>
                  <a:schemeClr val="bg1"/>
                </a:solidFill>
              </a:rPr>
              <a:t>és a </a:t>
            </a:r>
            <a:r>
              <a:rPr lang="hu-HU" sz="1400" b="1" dirty="0">
                <a:solidFill>
                  <a:schemeClr val="bg1"/>
                </a:solidFill>
              </a:rPr>
              <a:t>papságot taníttassák.</a:t>
            </a:r>
            <a:r>
              <a:rPr lang="hu-HU" sz="1400" dirty="0">
                <a:solidFill>
                  <a:schemeClr val="bg1"/>
                </a:solidFill>
              </a:rPr>
              <a:t> Luther ezen nyilatkozatát németül adta ki ráadásul nyomtatásban. </a:t>
            </a:r>
          </a:p>
          <a:p>
            <a:pPr algn="ctr"/>
            <a:r>
              <a:rPr lang="hu-HU" sz="1400" b="1" dirty="0">
                <a:solidFill>
                  <a:schemeClr val="bg1"/>
                </a:solidFill>
              </a:rPr>
              <a:t>1521-ben</a:t>
            </a:r>
            <a:r>
              <a:rPr lang="hu-HU" sz="1400" dirty="0">
                <a:solidFill>
                  <a:schemeClr val="bg1"/>
                </a:solidFill>
              </a:rPr>
              <a:t> Luther Mártont a </a:t>
            </a:r>
            <a:r>
              <a:rPr lang="hu-HU" sz="1400" b="1" dirty="0" err="1">
                <a:solidFill>
                  <a:schemeClr val="bg1"/>
                </a:solidFill>
              </a:rPr>
              <a:t>wormsi</a:t>
            </a:r>
            <a:r>
              <a:rPr lang="hu-HU" sz="1400" b="1" dirty="0">
                <a:solidFill>
                  <a:schemeClr val="bg1"/>
                </a:solidFill>
              </a:rPr>
              <a:t> zsinaton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  <a:r>
              <a:rPr lang="hu-HU" sz="1400" b="1" dirty="0">
                <a:solidFill>
                  <a:schemeClr val="bg1"/>
                </a:solidFill>
              </a:rPr>
              <a:t>hallgatják ki,</a:t>
            </a:r>
            <a:r>
              <a:rPr lang="hu-HU" sz="1400" dirty="0">
                <a:solidFill>
                  <a:schemeClr val="bg1"/>
                </a:solidFill>
              </a:rPr>
              <a:t> ő azonban </a:t>
            </a:r>
            <a:r>
              <a:rPr lang="hu-HU" sz="1400" b="1" dirty="0">
                <a:solidFill>
                  <a:schemeClr val="bg1"/>
                </a:solidFill>
              </a:rPr>
              <a:t>nem vonja vissza tanait,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  <a:r>
              <a:rPr lang="hu-HU" sz="1400" b="1" dirty="0">
                <a:solidFill>
                  <a:schemeClr val="bg1"/>
                </a:solidFill>
              </a:rPr>
              <a:t>amiért pápai átkot kap</a:t>
            </a:r>
            <a:r>
              <a:rPr lang="hu-HU" sz="1400" dirty="0">
                <a:solidFill>
                  <a:schemeClr val="bg1"/>
                </a:solidFill>
              </a:rPr>
              <a:t> (bárkinek jogában állt megölni Luthert). Hogy ezt elkerüljék, </a:t>
            </a:r>
            <a:r>
              <a:rPr lang="hu-HU" sz="1400" b="1" dirty="0">
                <a:solidFill>
                  <a:schemeClr val="bg1"/>
                </a:solidFill>
              </a:rPr>
              <a:t>Wartburg várába zártatják</a:t>
            </a:r>
            <a:r>
              <a:rPr lang="hu-HU" sz="1400" dirty="0">
                <a:solidFill>
                  <a:schemeClr val="bg1"/>
                </a:solidFill>
              </a:rPr>
              <a:t> Luthert, ahol ő 10 hónap alatt </a:t>
            </a:r>
            <a:r>
              <a:rPr lang="hu-HU" sz="1400" b="1" dirty="0">
                <a:solidFill>
                  <a:schemeClr val="bg1"/>
                </a:solidFill>
              </a:rPr>
              <a:t>lefordította a Bibliát német nyelvre.</a:t>
            </a:r>
            <a:endParaRPr lang="hu-HU" sz="1400" dirty="0">
              <a:solidFill>
                <a:schemeClr val="bg1"/>
              </a:solidFill>
            </a:endParaRPr>
          </a:p>
          <a:p>
            <a:pPr algn="ctr"/>
            <a:r>
              <a:rPr lang="hu-HU" sz="1400" dirty="0">
                <a:solidFill>
                  <a:schemeClr val="bg1"/>
                </a:solidFill>
              </a:rPr>
              <a:t>Végül </a:t>
            </a:r>
            <a:r>
              <a:rPr lang="hu-HU" sz="1400" b="1" dirty="0">
                <a:solidFill>
                  <a:schemeClr val="bg1"/>
                </a:solidFill>
              </a:rPr>
              <a:t>1555-ben az, „Akié a föld, azé a vallás” gondolkodás </a:t>
            </a:r>
            <a:r>
              <a:rPr lang="hu-HU" sz="1400" dirty="0">
                <a:solidFill>
                  <a:schemeClr val="bg1"/>
                </a:solidFill>
              </a:rPr>
              <a:t>lett az elterjedt. Ez azt jelentette, hogy a földesurak és az uralkodók határozták meg, hogy a népnek milyen vallást kellett követnie. Persze voltak a Reformációnak radikális ágai is mint például a Szentháromságtagadók.</a:t>
            </a:r>
          </a:p>
          <a:p>
            <a:pPr algn="ctr"/>
            <a:endParaRPr lang="hu-HU" sz="1400" dirty="0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8FA38918-F2E1-4DED-8156-FD04D0AFD7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86" y="3336011"/>
            <a:ext cx="4617781" cy="285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12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8329D9AD-6F19-42F1-9F2F-4D3534BE2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5207FCC8-9571-45F3-91A1-D271F2B07A81}"/>
              </a:ext>
            </a:extLst>
          </p:cNvPr>
          <p:cNvSpPr txBox="1"/>
          <p:nvPr/>
        </p:nvSpPr>
        <p:spPr>
          <a:xfrm>
            <a:off x="285226" y="427839"/>
            <a:ext cx="806182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A reformáció főbb irányzatai források alapján (lutheránus, kálvinista).</a:t>
            </a:r>
            <a:endParaRPr lang="hu-HU" sz="2000" dirty="0">
              <a:solidFill>
                <a:schemeClr val="bg1"/>
              </a:solidFill>
            </a:endParaRPr>
          </a:p>
          <a:p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2B35CD7D-7E70-4BD6-8693-A32989D87FB8}"/>
              </a:ext>
            </a:extLst>
          </p:cNvPr>
          <p:cNvSpPr txBox="1"/>
          <p:nvPr/>
        </p:nvSpPr>
        <p:spPr>
          <a:xfrm>
            <a:off x="285226" y="2069124"/>
            <a:ext cx="327170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A Lutheránus vallás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 Luther által terjesztett hit követőit </a:t>
            </a:r>
            <a:r>
              <a:rPr lang="hu-HU" sz="1400" b="1" dirty="0">
                <a:solidFill>
                  <a:schemeClr val="bg1"/>
                </a:solidFill>
              </a:rPr>
              <a:t>evangélikusoknak nevezzük</a:t>
            </a:r>
            <a:r>
              <a:rPr lang="hu-HU" sz="1400" dirty="0">
                <a:solidFill>
                  <a:schemeClr val="bg1"/>
                </a:solidFill>
              </a:rPr>
              <a:t>. Lutheri tanítás szerint nincs szükség egy </a:t>
            </a:r>
            <a:r>
              <a:rPr lang="hu-HU" sz="1400" b="1" dirty="0">
                <a:solidFill>
                  <a:schemeClr val="bg1"/>
                </a:solidFill>
              </a:rPr>
              <a:t>vallási közvetítőre</a:t>
            </a:r>
            <a:r>
              <a:rPr lang="hu-HU" sz="1400" dirty="0">
                <a:solidFill>
                  <a:schemeClr val="bg1"/>
                </a:solidFill>
              </a:rPr>
              <a:t> az embernek ahhoz, </a:t>
            </a:r>
            <a:r>
              <a:rPr lang="hu-HU" sz="1400" b="1" dirty="0">
                <a:solidFill>
                  <a:schemeClr val="bg1"/>
                </a:solidFill>
              </a:rPr>
              <a:t>hogy gyónjon vagy imádkozzon</a:t>
            </a:r>
            <a:r>
              <a:rPr lang="hu-HU" sz="1400" dirty="0">
                <a:solidFill>
                  <a:schemeClr val="bg1"/>
                </a:solidFill>
              </a:rPr>
              <a:t>. Szerinte egyedül a hit által üdvözülhet az ember és </a:t>
            </a:r>
            <a:r>
              <a:rPr lang="hu-HU" sz="1400" b="1" dirty="0">
                <a:solidFill>
                  <a:schemeClr val="bg1"/>
                </a:solidFill>
              </a:rPr>
              <a:t>elutasította az egyházi hierarchia szükségességét</a:t>
            </a:r>
            <a:r>
              <a:rPr lang="hu-HU" sz="1400" dirty="0">
                <a:solidFill>
                  <a:schemeClr val="bg1"/>
                </a:solidFill>
              </a:rPr>
              <a:t>, és hitte, hogy az embereknek joga van a </a:t>
            </a:r>
            <a:r>
              <a:rPr lang="hu-HU" sz="1400" b="1" dirty="0">
                <a:solidFill>
                  <a:schemeClr val="bg1"/>
                </a:solidFill>
              </a:rPr>
              <a:t>Bibliát a saját nyelvükön olvasniuk</a:t>
            </a:r>
            <a:r>
              <a:rPr lang="hu-HU" sz="1400" dirty="0">
                <a:solidFill>
                  <a:schemeClr val="bg1"/>
                </a:solidFill>
              </a:rPr>
              <a:t>, hogy ne egy szájba rágott magyarázatot kapjon az ember a papoktól.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A75F17C8-AB18-453F-9E49-639F75B4DD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933" y="2069123"/>
            <a:ext cx="1952881" cy="2804336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29ACDE92-7B6D-48BE-AF2D-737F41971223}"/>
              </a:ext>
            </a:extLst>
          </p:cNvPr>
          <p:cNvSpPr txBox="1"/>
          <p:nvPr/>
        </p:nvSpPr>
        <p:spPr>
          <a:xfrm>
            <a:off x="5791643" y="2069123"/>
            <a:ext cx="359048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A Kálvinista vallás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 </a:t>
            </a:r>
            <a:r>
              <a:rPr lang="hu-HU" sz="1400" b="1" dirty="0">
                <a:solidFill>
                  <a:schemeClr val="bg1"/>
                </a:solidFill>
              </a:rPr>
              <a:t>Kálvin János</a:t>
            </a:r>
            <a:r>
              <a:rPr lang="hu-HU" sz="1400" dirty="0">
                <a:solidFill>
                  <a:schemeClr val="bg1"/>
                </a:solidFill>
              </a:rPr>
              <a:t> által terjesztett hit követőit </a:t>
            </a:r>
            <a:r>
              <a:rPr lang="hu-HU" sz="1400" b="1" dirty="0">
                <a:solidFill>
                  <a:schemeClr val="bg1"/>
                </a:solidFill>
              </a:rPr>
              <a:t>reformátusoknak</a:t>
            </a:r>
            <a:r>
              <a:rPr lang="hu-HU" sz="1400" dirty="0">
                <a:solidFill>
                  <a:schemeClr val="bg1"/>
                </a:solidFill>
              </a:rPr>
              <a:t> nevezzük. </a:t>
            </a:r>
            <a:r>
              <a:rPr lang="hu-HU" sz="1400" b="1" dirty="0">
                <a:solidFill>
                  <a:schemeClr val="bg1"/>
                </a:solidFill>
              </a:rPr>
              <a:t>Elvetette az egyházi hierarchiát</a:t>
            </a:r>
            <a:r>
              <a:rPr lang="hu-HU" sz="1400" dirty="0">
                <a:solidFill>
                  <a:schemeClr val="bg1"/>
                </a:solidFill>
              </a:rPr>
              <a:t> és az </a:t>
            </a:r>
            <a:r>
              <a:rPr lang="hu-HU" sz="1400" b="1" dirty="0">
                <a:solidFill>
                  <a:schemeClr val="bg1"/>
                </a:solidFill>
              </a:rPr>
              <a:t>egyszerűségre törekedett</a:t>
            </a:r>
            <a:r>
              <a:rPr lang="hu-HU" sz="1400" dirty="0">
                <a:solidFill>
                  <a:schemeClr val="bg1"/>
                </a:solidFill>
              </a:rPr>
              <a:t>, itt viszont egy sokkal radikálisabb gondolati is jelen van, ami az </a:t>
            </a:r>
            <a:r>
              <a:rPr lang="hu-HU" sz="1400" b="1" dirty="0">
                <a:solidFill>
                  <a:schemeClr val="bg1"/>
                </a:solidFill>
              </a:rPr>
              <a:t>eleve elrendeltség elve</a:t>
            </a:r>
            <a:r>
              <a:rPr lang="hu-HU" sz="1400" dirty="0">
                <a:solidFill>
                  <a:schemeClr val="bg1"/>
                </a:solidFill>
              </a:rPr>
              <a:t>. Ez azt jelenti, hogy Isten már a születésünkkor eldönti, hogy az élete alapján a pokolba vagy a mennybe fogunk kerülni. Ezért az </a:t>
            </a:r>
            <a:r>
              <a:rPr lang="hu-HU" sz="1400" b="1" dirty="0">
                <a:solidFill>
                  <a:schemeClr val="bg1"/>
                </a:solidFill>
              </a:rPr>
              <a:t>emberek csak annyit tehetnek, hogy tisztesen élnek és reménykednek</a:t>
            </a:r>
            <a:r>
              <a:rPr lang="hu-HU" sz="1400" dirty="0">
                <a:solidFill>
                  <a:schemeClr val="bg1"/>
                </a:solidFill>
              </a:rPr>
              <a:t>, hogy Isten őket a mennybe szánta születésükkor.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EAE23F5D-6DD6-482D-9731-EC55C6E8EC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316" y="2069123"/>
            <a:ext cx="20955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398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282B0966-E182-4EF2-A0AB-DB5AB00DC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AB67D407-4AFE-4315-A51D-C900B3639A86}"/>
              </a:ext>
            </a:extLst>
          </p:cNvPr>
          <p:cNvSpPr txBox="1"/>
          <p:nvPr/>
        </p:nvSpPr>
        <p:spPr>
          <a:xfrm>
            <a:off x="218114" y="1331184"/>
            <a:ext cx="572129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Az ellenreformáció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 </a:t>
            </a:r>
            <a:r>
              <a:rPr lang="hu-HU" sz="1400" b="1" dirty="0">
                <a:solidFill>
                  <a:schemeClr val="bg1"/>
                </a:solidFill>
              </a:rPr>
              <a:t>Katolikus egyház válasza a reformációra</a:t>
            </a:r>
            <a:r>
              <a:rPr lang="hu-HU" sz="1400" dirty="0">
                <a:solidFill>
                  <a:schemeClr val="bg1"/>
                </a:solidFill>
              </a:rPr>
              <a:t> az ellenreformáció volt, ami konkrétan </a:t>
            </a:r>
            <a:r>
              <a:rPr lang="hu-HU" sz="1400" b="1" dirty="0">
                <a:solidFill>
                  <a:schemeClr val="bg1"/>
                </a:solidFill>
              </a:rPr>
              <a:t>annak eltörlését tűzte ki célul</a:t>
            </a:r>
            <a:r>
              <a:rPr lang="hu-HU" sz="1400" dirty="0">
                <a:solidFill>
                  <a:schemeClr val="bg1"/>
                </a:solidFill>
              </a:rPr>
              <a:t>. Ezt a katolikus egyház megreformálásával akarták végrehajtani. </a:t>
            </a:r>
            <a:r>
              <a:rPr lang="hu-HU" sz="1400" b="1" dirty="0">
                <a:solidFill>
                  <a:schemeClr val="bg1"/>
                </a:solidFill>
              </a:rPr>
              <a:t>Eltörölték a búcsúcédulákat</a:t>
            </a:r>
            <a:r>
              <a:rPr lang="hu-HU" sz="1400" dirty="0">
                <a:solidFill>
                  <a:schemeClr val="bg1"/>
                </a:solidFill>
              </a:rPr>
              <a:t>, a </a:t>
            </a:r>
            <a:r>
              <a:rPr lang="hu-HU" sz="1400" b="1" dirty="0">
                <a:solidFill>
                  <a:schemeClr val="bg1"/>
                </a:solidFill>
              </a:rPr>
              <a:t>papjait egyetemeken képezték</a:t>
            </a:r>
            <a:r>
              <a:rPr lang="hu-HU" sz="1400" dirty="0">
                <a:solidFill>
                  <a:schemeClr val="bg1"/>
                </a:solidFill>
              </a:rPr>
              <a:t> és ellenőrizték, hogy tiszta és lelkiismeretes módon éljenek. A neveltetés másik formáját a Loyolai Szent Ignác által alapított </a:t>
            </a:r>
            <a:r>
              <a:rPr lang="hu-HU" sz="1400" b="1" dirty="0">
                <a:solidFill>
                  <a:schemeClr val="bg1"/>
                </a:solidFill>
              </a:rPr>
              <a:t>Jezsuita iskolák</a:t>
            </a:r>
            <a:r>
              <a:rPr lang="hu-HU" sz="1400" dirty="0">
                <a:solidFill>
                  <a:schemeClr val="bg1"/>
                </a:solidFill>
              </a:rPr>
              <a:t> szolgáltatták. Ezen kívül elkészítették </a:t>
            </a:r>
            <a:r>
              <a:rPr lang="hu-HU" sz="1400" b="1" dirty="0">
                <a:solidFill>
                  <a:schemeClr val="bg1"/>
                </a:solidFill>
              </a:rPr>
              <a:t>saját német nyelvű fordításukat is a Bibliából</a:t>
            </a:r>
            <a:r>
              <a:rPr lang="hu-HU" sz="1400" dirty="0">
                <a:solidFill>
                  <a:schemeClr val="bg1"/>
                </a:solidFill>
              </a:rPr>
              <a:t>, aminek a neve </a:t>
            </a:r>
            <a:r>
              <a:rPr lang="hu-HU" sz="1400" b="1" dirty="0">
                <a:solidFill>
                  <a:schemeClr val="bg1"/>
                </a:solidFill>
              </a:rPr>
              <a:t>Vulgata</a:t>
            </a:r>
            <a:r>
              <a:rPr lang="hu-HU" sz="1400" dirty="0">
                <a:solidFill>
                  <a:schemeClr val="bg1"/>
                </a:solidFill>
              </a:rPr>
              <a:t>.</a:t>
            </a:r>
          </a:p>
          <a:p>
            <a:r>
              <a:rPr lang="hu-HU" sz="1400" dirty="0">
                <a:solidFill>
                  <a:schemeClr val="bg1"/>
                </a:solidFill>
              </a:rPr>
              <a:t>Emellett erőszakosabb eszközöket is használtak a reformáció megfékezésére. Például </a:t>
            </a:r>
            <a:r>
              <a:rPr lang="hu-HU" sz="1400" b="1" dirty="0">
                <a:solidFill>
                  <a:schemeClr val="bg1"/>
                </a:solidFill>
              </a:rPr>
              <a:t>betiltották a Luther és Kálvin által írott könyveket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harcoltak az olyan tudományos eszmék ellen</a:t>
            </a:r>
            <a:r>
              <a:rPr lang="hu-HU" sz="1400" dirty="0">
                <a:solidFill>
                  <a:schemeClr val="bg1"/>
                </a:solidFill>
              </a:rPr>
              <a:t>, amik nem voltak </a:t>
            </a:r>
            <a:r>
              <a:rPr lang="hu-HU" sz="1400" dirty="0" err="1">
                <a:solidFill>
                  <a:schemeClr val="bg1"/>
                </a:solidFill>
              </a:rPr>
              <a:t>összeegyeztethetőek</a:t>
            </a:r>
            <a:r>
              <a:rPr lang="hu-HU" sz="1400" dirty="0">
                <a:solidFill>
                  <a:schemeClr val="bg1"/>
                </a:solidFill>
              </a:rPr>
              <a:t> az Bibliait tanításokkal (Galilei), és kihirdették az </a:t>
            </a:r>
            <a:r>
              <a:rPr lang="hu-HU" sz="1400" b="1" dirty="0">
                <a:solidFill>
                  <a:schemeClr val="bg1"/>
                </a:solidFill>
              </a:rPr>
              <a:t>inkvizíciót</a:t>
            </a:r>
            <a:r>
              <a:rPr lang="hu-HU" sz="1400" dirty="0">
                <a:solidFill>
                  <a:schemeClr val="bg1"/>
                </a:solidFill>
              </a:rPr>
              <a:t>, ami lehetővé tette a reformáció követőinek a </a:t>
            </a:r>
            <a:r>
              <a:rPr lang="hu-HU" sz="1400" b="1" dirty="0">
                <a:solidFill>
                  <a:schemeClr val="bg1"/>
                </a:solidFill>
              </a:rPr>
              <a:t>kivégzését tárgyalások nélkül</a:t>
            </a:r>
            <a:r>
              <a:rPr lang="hu-HU" sz="1400" dirty="0">
                <a:solidFill>
                  <a:schemeClr val="bg1"/>
                </a:solidFill>
              </a:rPr>
              <a:t>.</a:t>
            </a:r>
          </a:p>
          <a:p>
            <a:r>
              <a:rPr lang="hu-HU" sz="1400" dirty="0">
                <a:solidFill>
                  <a:schemeClr val="bg1"/>
                </a:solidFill>
              </a:rPr>
              <a:t>Ezen kívül megjelent a </a:t>
            </a:r>
            <a:r>
              <a:rPr lang="hu-HU" sz="1400" b="1" dirty="0">
                <a:solidFill>
                  <a:schemeClr val="bg1"/>
                </a:solidFill>
              </a:rPr>
              <a:t>Barokk stílus</a:t>
            </a:r>
            <a:r>
              <a:rPr lang="hu-HU" sz="1400" dirty="0">
                <a:solidFill>
                  <a:schemeClr val="bg1"/>
                </a:solidFill>
              </a:rPr>
              <a:t>. Hogy visszacsábítsák a katolikus vallástól eltávolodott embereket, a katolikus egyház </a:t>
            </a:r>
            <a:r>
              <a:rPr lang="hu-HU" sz="1400" b="1" dirty="0">
                <a:solidFill>
                  <a:schemeClr val="bg1"/>
                </a:solidFill>
              </a:rPr>
              <a:t>hatalmas, aranyozott és túldíszített templomokat építtetett.</a:t>
            </a:r>
            <a:r>
              <a:rPr lang="hu-HU" sz="1400" dirty="0">
                <a:solidFill>
                  <a:schemeClr val="bg1"/>
                </a:solidFill>
              </a:rPr>
              <a:t> A nagy földrajzi felfedezéseknek és az Amerikából behozott rengeteg aranynak köszönhetően volt is mivel díszíteni a templomokat. A hívők elámultak a nagyság és a fényesség láttán. A </a:t>
            </a:r>
            <a:r>
              <a:rPr lang="hu-HU" sz="1400" b="1" dirty="0">
                <a:solidFill>
                  <a:schemeClr val="bg1"/>
                </a:solidFill>
              </a:rPr>
              <a:t>barokk stílus a zenében és a szobrászatban is hasonló jegyeket mutat.</a:t>
            </a:r>
            <a:endParaRPr lang="hu-HU" sz="1400" dirty="0">
              <a:solidFill>
                <a:schemeClr val="bg1"/>
              </a:solidFill>
            </a:endParaRP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D92D6DAA-A532-4A2F-BF57-A4EA1463B558}"/>
              </a:ext>
            </a:extLst>
          </p:cNvPr>
          <p:cNvSpPr txBox="1"/>
          <p:nvPr/>
        </p:nvSpPr>
        <p:spPr>
          <a:xfrm>
            <a:off x="218114" y="340175"/>
            <a:ext cx="927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A katolikus megújulás, az ellenreformáció kibontakozása. A barokk stílus jellemzői.</a:t>
            </a:r>
            <a:endParaRPr lang="hu-HU" sz="2000" dirty="0">
              <a:solidFill>
                <a:schemeClr val="bg1"/>
              </a:solidFill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7EA634A-9880-4E5A-B200-768CACF4B9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597" y="1471847"/>
            <a:ext cx="5205645" cy="390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59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42517B3B-2847-49BD-9EB6-9FF18C80CD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76E21EB4-84DB-46BE-9E5C-16E05C351283}"/>
              </a:ext>
            </a:extLst>
          </p:cNvPr>
          <p:cNvSpPr txBox="1"/>
          <p:nvPr/>
        </p:nvSpPr>
        <p:spPr>
          <a:xfrm>
            <a:off x="335561" y="394283"/>
            <a:ext cx="4739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A francia abszolutizmus XIV. Lajos korában</a:t>
            </a: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3F1C941C-69E4-44A9-B98F-5C4B7312F04F}"/>
              </a:ext>
            </a:extLst>
          </p:cNvPr>
          <p:cNvSpPr txBox="1"/>
          <p:nvPr/>
        </p:nvSpPr>
        <p:spPr>
          <a:xfrm>
            <a:off x="883905" y="1248246"/>
            <a:ext cx="1012245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Előzmények 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XIII. Lajos</a:t>
            </a:r>
            <a:r>
              <a:rPr lang="hu-HU" sz="1400" dirty="0">
                <a:solidFill>
                  <a:schemeClr val="bg1"/>
                </a:solidFill>
              </a:rPr>
              <a:t> uralkodása alatt zsoldoshadsereg és hivatalnoki rendszere segítségével </a:t>
            </a:r>
            <a:r>
              <a:rPr lang="hu-HU" sz="1400" b="1" dirty="0">
                <a:solidFill>
                  <a:schemeClr val="bg1"/>
                </a:solidFill>
              </a:rPr>
              <a:t>megerősítette a központi hatalmat</a:t>
            </a:r>
            <a:r>
              <a:rPr lang="hu-HU" sz="1400" dirty="0">
                <a:solidFill>
                  <a:schemeClr val="bg1"/>
                </a:solidFill>
              </a:rPr>
              <a:t>. 1614-től kezdve már nem hívta össze a rendi gyűlést, hanem </a:t>
            </a:r>
            <a:r>
              <a:rPr lang="hu-HU" sz="1400" b="1" dirty="0">
                <a:solidFill>
                  <a:schemeClr val="bg1"/>
                </a:solidFill>
              </a:rPr>
              <a:t>rendeletek útján kormányzott</a:t>
            </a:r>
            <a:r>
              <a:rPr lang="hu-HU" sz="14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7" name="Online médiaelem 6" title="A francia abszolutizmus létrejötte - Emelt Töri">
            <a:hlinkClick r:id="" action="ppaction://media"/>
            <a:extLst>
              <a:ext uri="{FF2B5EF4-FFF2-40B4-BE49-F238E27FC236}">
                <a16:creationId xmlns:a16="http://schemas.microsoft.com/office/drawing/2014/main" id="{2C071641-8AA5-44ED-92C2-F180635C8839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503341" y="2940119"/>
            <a:ext cx="4572000" cy="295684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C21CCE2F-FE6C-499C-B347-E81F9AF789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934" y="2940119"/>
            <a:ext cx="4977807" cy="295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373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64AE0F05-A5BB-4FE7-B3D0-21D39D103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B323A41F-D383-4F46-B3D3-7623D0F6B3ED}"/>
              </a:ext>
            </a:extLst>
          </p:cNvPr>
          <p:cNvSpPr txBox="1"/>
          <p:nvPr/>
        </p:nvSpPr>
        <p:spPr>
          <a:xfrm>
            <a:off x="486561" y="520117"/>
            <a:ext cx="5301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i="1" dirty="0">
                <a:solidFill>
                  <a:schemeClr val="bg1"/>
                </a:solidFill>
              </a:rPr>
              <a:t>A francia abszolutizmus XIV. Lajos korában</a:t>
            </a:r>
            <a:endParaRPr lang="hu-HU" dirty="0">
              <a:solidFill>
                <a:schemeClr val="bg1"/>
              </a:solidFill>
            </a:endParaRPr>
          </a:p>
          <a:p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12BF65DE-8D14-4496-B135-956304C32FA5}"/>
              </a:ext>
            </a:extLst>
          </p:cNvPr>
          <p:cNvSpPr txBox="1"/>
          <p:nvPr/>
        </p:nvSpPr>
        <p:spPr>
          <a:xfrm>
            <a:off x="486561" y="1288689"/>
            <a:ext cx="736553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A Napkirály uralkodása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XIV. Lajos alatt a francia abszolutizmus a fénykorát élte</a:t>
            </a:r>
            <a:r>
              <a:rPr lang="hu-HU" sz="1400" dirty="0">
                <a:solidFill>
                  <a:schemeClr val="bg1"/>
                </a:solidFill>
              </a:rPr>
              <a:t>. Uralkodása alatt a francia nép </a:t>
            </a:r>
            <a:r>
              <a:rPr lang="hu-HU" sz="1400" b="1" dirty="0">
                <a:solidFill>
                  <a:schemeClr val="bg1"/>
                </a:solidFill>
              </a:rPr>
              <a:t>90%-a földműves parasztokból</a:t>
            </a:r>
            <a:r>
              <a:rPr lang="hu-HU" sz="1400" dirty="0">
                <a:solidFill>
                  <a:schemeClr val="bg1"/>
                </a:solidFill>
              </a:rPr>
              <a:t> ált, akiknek nem volt beleszólása a politikába</a:t>
            </a:r>
            <a:r>
              <a:rPr lang="hu-HU" sz="1400" b="1" dirty="0">
                <a:solidFill>
                  <a:schemeClr val="bg1"/>
                </a:solidFill>
              </a:rPr>
              <a:t>. 8% volt a polgárság </a:t>
            </a:r>
            <a:r>
              <a:rPr lang="hu-HU" sz="1400" dirty="0">
                <a:solidFill>
                  <a:schemeClr val="bg1"/>
                </a:solidFill>
              </a:rPr>
              <a:t>és</a:t>
            </a:r>
            <a:r>
              <a:rPr lang="hu-HU" sz="1400" b="1" dirty="0">
                <a:solidFill>
                  <a:schemeClr val="bg1"/>
                </a:solidFill>
              </a:rPr>
              <a:t> 2% a nemesség</a:t>
            </a:r>
            <a:r>
              <a:rPr lang="hu-HU" sz="1400" dirty="0">
                <a:solidFill>
                  <a:schemeClr val="bg1"/>
                </a:solidFill>
              </a:rPr>
              <a:t>, akik jó helyzetük miatt elfogadták az abszolutizmust. Uralkodása során nem hívta össze a rendi gyűlést és </a:t>
            </a:r>
            <a:r>
              <a:rPr lang="hu-HU" sz="1400" b="1" dirty="0">
                <a:solidFill>
                  <a:schemeClr val="bg1"/>
                </a:solidFill>
              </a:rPr>
              <a:t>rendeletekkel kormányzott</a:t>
            </a:r>
            <a:r>
              <a:rPr lang="hu-HU" sz="1400" dirty="0">
                <a:solidFill>
                  <a:schemeClr val="bg1"/>
                </a:solidFill>
              </a:rPr>
              <a:t>. Saját </a:t>
            </a:r>
            <a:r>
              <a:rPr lang="hu-HU" sz="1400" b="1" dirty="0">
                <a:solidFill>
                  <a:schemeClr val="bg1"/>
                </a:solidFill>
              </a:rPr>
              <a:t>magát hivatalnokokkal vette körül</a:t>
            </a:r>
            <a:r>
              <a:rPr lang="hu-HU" sz="1400" dirty="0">
                <a:solidFill>
                  <a:schemeClr val="bg1"/>
                </a:solidFill>
              </a:rPr>
              <a:t>, akik ugyan segítették a munkáját, de minden </a:t>
            </a:r>
            <a:r>
              <a:rPr lang="hu-HU" sz="1400" b="1" dirty="0">
                <a:solidFill>
                  <a:schemeClr val="bg1"/>
                </a:solidFill>
              </a:rPr>
              <a:t>fontosabb kérdésben a király döntött</a:t>
            </a:r>
            <a:r>
              <a:rPr lang="hu-HU" sz="1400" dirty="0">
                <a:solidFill>
                  <a:schemeClr val="bg1"/>
                </a:solidFill>
              </a:rPr>
              <a:t>. </a:t>
            </a:r>
          </a:p>
          <a:p>
            <a:r>
              <a:rPr lang="hu-HU" sz="1400" dirty="0">
                <a:solidFill>
                  <a:schemeClr val="bg1"/>
                </a:solidFill>
              </a:rPr>
              <a:t>Uralkodásának székhelyét </a:t>
            </a:r>
            <a:r>
              <a:rPr lang="hu-HU" sz="1400" b="1" dirty="0">
                <a:solidFill>
                  <a:schemeClr val="bg1"/>
                </a:solidFill>
              </a:rPr>
              <a:t>Párizsból a közeli Versaillesbe</a:t>
            </a:r>
            <a:r>
              <a:rPr lang="hu-HU" sz="1400" dirty="0">
                <a:solidFill>
                  <a:schemeClr val="bg1"/>
                </a:solidFill>
              </a:rPr>
              <a:t> helyezte át. Itt </a:t>
            </a:r>
            <a:r>
              <a:rPr lang="hu-HU" sz="1400" b="1" dirty="0">
                <a:solidFill>
                  <a:schemeClr val="bg1"/>
                </a:solidFill>
              </a:rPr>
              <a:t>díszes barokk stílusú nagy kastélyt építtetett</a:t>
            </a:r>
            <a:r>
              <a:rPr lang="hu-HU" sz="1400" dirty="0">
                <a:solidFill>
                  <a:schemeClr val="bg1"/>
                </a:solidFill>
              </a:rPr>
              <a:t>, amihez nagy kert is társult. Úgy gondolta magáról, hogy ő Európa legnagyobb uralkodója, ezért is hívatta magát </a:t>
            </a:r>
            <a:r>
              <a:rPr lang="hu-HU" sz="1400" b="1" dirty="0">
                <a:solidFill>
                  <a:schemeClr val="bg1"/>
                </a:solidFill>
              </a:rPr>
              <a:t>Napkirálynak</a:t>
            </a:r>
            <a:r>
              <a:rPr lang="hu-HU" sz="1400" dirty="0">
                <a:solidFill>
                  <a:schemeClr val="bg1"/>
                </a:solidFill>
              </a:rPr>
              <a:t>. Az európai viselkedési szokásoknak a példaképévé vált a francia udvar, ami </a:t>
            </a:r>
            <a:r>
              <a:rPr lang="hu-HU" sz="1400" b="1" dirty="0">
                <a:solidFill>
                  <a:schemeClr val="bg1"/>
                </a:solidFill>
              </a:rPr>
              <a:t>szigorú etikettel</a:t>
            </a:r>
            <a:r>
              <a:rPr lang="hu-HU" sz="1400" dirty="0">
                <a:solidFill>
                  <a:schemeClr val="bg1"/>
                </a:solidFill>
              </a:rPr>
              <a:t> járt. </a:t>
            </a:r>
          </a:p>
          <a:p>
            <a:r>
              <a:rPr lang="hu-HU" sz="1400" dirty="0">
                <a:solidFill>
                  <a:schemeClr val="bg1"/>
                </a:solidFill>
              </a:rPr>
              <a:t>Hogy hatalmát megszilárdítsa </a:t>
            </a:r>
            <a:r>
              <a:rPr lang="hu-HU" sz="1400" b="1" dirty="0">
                <a:solidFill>
                  <a:schemeClr val="bg1"/>
                </a:solidFill>
              </a:rPr>
              <a:t>szervezett hadsereget hozott létre</a:t>
            </a:r>
            <a:r>
              <a:rPr lang="hu-HU" sz="1400" dirty="0">
                <a:solidFill>
                  <a:schemeClr val="bg1"/>
                </a:solidFill>
              </a:rPr>
              <a:t>. Nagy hangsúlyt fektettek a </a:t>
            </a:r>
            <a:r>
              <a:rPr lang="hu-HU" sz="1400" b="1" dirty="0">
                <a:solidFill>
                  <a:schemeClr val="bg1"/>
                </a:solidFill>
              </a:rPr>
              <a:t>hivatásos tisztképzésre</a:t>
            </a:r>
            <a:r>
              <a:rPr lang="hu-HU" sz="1400" dirty="0">
                <a:solidFill>
                  <a:schemeClr val="bg1"/>
                </a:solidFill>
              </a:rPr>
              <a:t>, a </a:t>
            </a:r>
            <a:r>
              <a:rPr lang="hu-HU" sz="1400" b="1" dirty="0">
                <a:solidFill>
                  <a:schemeClr val="bg1"/>
                </a:solidFill>
              </a:rPr>
              <a:t>hadsereg ellátására</a:t>
            </a:r>
            <a:r>
              <a:rPr lang="hu-HU" sz="1400" dirty="0">
                <a:solidFill>
                  <a:schemeClr val="bg1"/>
                </a:solidFill>
              </a:rPr>
              <a:t>, a </a:t>
            </a:r>
            <a:r>
              <a:rPr lang="hu-HU" sz="1400" b="1" dirty="0">
                <a:solidFill>
                  <a:schemeClr val="bg1"/>
                </a:solidFill>
              </a:rPr>
              <a:t>tüzérség fejlesztésére</a:t>
            </a:r>
            <a:r>
              <a:rPr lang="hu-HU" sz="1400" dirty="0">
                <a:solidFill>
                  <a:schemeClr val="bg1"/>
                </a:solidFill>
              </a:rPr>
              <a:t>, a </a:t>
            </a:r>
            <a:r>
              <a:rPr lang="hu-HU" sz="1400" b="1" dirty="0">
                <a:solidFill>
                  <a:schemeClr val="bg1"/>
                </a:solidFill>
              </a:rPr>
              <a:t>rendszeres hadgyakorlatokra</a:t>
            </a:r>
            <a:r>
              <a:rPr lang="hu-HU" sz="1400" dirty="0">
                <a:solidFill>
                  <a:schemeClr val="bg1"/>
                </a:solidFill>
              </a:rPr>
              <a:t> és a </a:t>
            </a:r>
            <a:r>
              <a:rPr lang="hu-HU" sz="1400" b="1" dirty="0">
                <a:solidFill>
                  <a:schemeClr val="bg1"/>
                </a:solidFill>
              </a:rPr>
              <a:t>korszerű laktanyarendszer kiépítésére</a:t>
            </a:r>
            <a:r>
              <a:rPr lang="hu-HU" sz="1400" dirty="0">
                <a:solidFill>
                  <a:schemeClr val="bg1"/>
                </a:solidFill>
              </a:rPr>
              <a:t>. A franciák szinte folyamatosan háborúztak vagy segítették szövetségeseiket.</a:t>
            </a:r>
          </a:p>
          <a:p>
            <a:r>
              <a:rPr lang="hu-HU" sz="1400" dirty="0">
                <a:solidFill>
                  <a:schemeClr val="bg1"/>
                </a:solidFill>
              </a:rPr>
              <a:t>A fényes udvar és a hadsereg fenntartása miatt a </a:t>
            </a:r>
            <a:r>
              <a:rPr lang="hu-HU" sz="1400" b="1" dirty="0">
                <a:solidFill>
                  <a:schemeClr val="bg1"/>
                </a:solidFill>
              </a:rPr>
              <a:t>kincstár azonban jelentősen ürülni kezdett.</a:t>
            </a:r>
            <a:r>
              <a:rPr lang="hu-HU" sz="1400" dirty="0">
                <a:solidFill>
                  <a:schemeClr val="bg1"/>
                </a:solidFill>
              </a:rPr>
              <a:t> A feladat megoldására kinevezett minisztereknek </a:t>
            </a:r>
            <a:r>
              <a:rPr lang="hu-HU" sz="1400" b="1" dirty="0">
                <a:solidFill>
                  <a:schemeClr val="bg1"/>
                </a:solidFill>
              </a:rPr>
              <a:t>sikerült a bevételeket növelni jelentős adóemelések nélkül</a:t>
            </a:r>
            <a:r>
              <a:rPr lang="hu-HU" sz="1400" dirty="0">
                <a:solidFill>
                  <a:schemeClr val="bg1"/>
                </a:solidFill>
              </a:rPr>
              <a:t>. Ennek eszköze a </a:t>
            </a:r>
            <a:r>
              <a:rPr lang="hu-HU" sz="1400" b="1" dirty="0">
                <a:solidFill>
                  <a:schemeClr val="bg1"/>
                </a:solidFill>
              </a:rPr>
              <a:t>merkantilizmus</a:t>
            </a:r>
            <a:r>
              <a:rPr lang="hu-HU" sz="1400" dirty="0">
                <a:solidFill>
                  <a:schemeClr val="bg1"/>
                </a:solidFill>
              </a:rPr>
              <a:t> volt, ami az ország </a:t>
            </a:r>
            <a:r>
              <a:rPr lang="hu-HU" sz="1400" b="1" dirty="0">
                <a:solidFill>
                  <a:schemeClr val="bg1"/>
                </a:solidFill>
              </a:rPr>
              <a:t>nemesfémkészletének gyarapításá</a:t>
            </a:r>
            <a:r>
              <a:rPr lang="hu-HU" sz="1400" dirty="0">
                <a:solidFill>
                  <a:schemeClr val="bg1"/>
                </a:solidFill>
              </a:rPr>
              <a:t>t és annak </a:t>
            </a:r>
            <a:r>
              <a:rPr lang="hu-HU" sz="1400" b="1" dirty="0">
                <a:solidFill>
                  <a:schemeClr val="bg1"/>
                </a:solidFill>
              </a:rPr>
              <a:t>országon belül tartását</a:t>
            </a:r>
            <a:r>
              <a:rPr lang="hu-HU" sz="1400" dirty="0">
                <a:solidFill>
                  <a:schemeClr val="bg1"/>
                </a:solidFill>
              </a:rPr>
              <a:t> tette lehetővé. Előszöris </a:t>
            </a:r>
            <a:r>
              <a:rPr lang="hu-HU" sz="1400" b="1" dirty="0">
                <a:solidFill>
                  <a:schemeClr val="bg1"/>
                </a:solidFill>
              </a:rPr>
              <a:t>megtiltották azon külföldi áruknak a vásárlását</a:t>
            </a:r>
            <a:r>
              <a:rPr lang="hu-HU" sz="1400" dirty="0">
                <a:solidFill>
                  <a:schemeClr val="bg1"/>
                </a:solidFill>
              </a:rPr>
              <a:t>, amiket helyben is elő tudtak állítani, emellett </a:t>
            </a:r>
            <a:r>
              <a:rPr lang="hu-HU" sz="1400" b="1" dirty="0">
                <a:solidFill>
                  <a:schemeClr val="bg1"/>
                </a:solidFill>
              </a:rPr>
              <a:t>magas vámokat vezettek be a külföldi áruk visszaszorítására </a:t>
            </a:r>
            <a:r>
              <a:rPr lang="hu-HU" sz="1400" dirty="0">
                <a:solidFill>
                  <a:schemeClr val="bg1"/>
                </a:solidFill>
              </a:rPr>
              <a:t>és </a:t>
            </a:r>
            <a:r>
              <a:rPr lang="hu-HU" sz="1400" b="1" dirty="0">
                <a:solidFill>
                  <a:schemeClr val="bg1"/>
                </a:solidFill>
              </a:rPr>
              <a:t>támogatták a hazai manufaktúrákat</a:t>
            </a:r>
            <a:r>
              <a:rPr lang="hu-HU" sz="1400" dirty="0">
                <a:solidFill>
                  <a:schemeClr val="bg1"/>
                </a:solidFill>
              </a:rPr>
              <a:t>, amik a termékek tömeggyártását tették lehetővé.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C49F6991-4DA0-486F-AA7D-AC6BA1B4E8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659" y="1618253"/>
            <a:ext cx="2904222" cy="4052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46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7B9690EE-3F12-499D-86C0-97795C7A3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867A8DD7-DBA9-4F33-9D51-FDB821C063BB}"/>
              </a:ext>
            </a:extLst>
          </p:cNvPr>
          <p:cNvSpPr txBox="1"/>
          <p:nvPr/>
        </p:nvSpPr>
        <p:spPr>
          <a:xfrm>
            <a:off x="595619" y="486453"/>
            <a:ext cx="48740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Az alkotmányos monarchia működése</a:t>
            </a: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C3433A52-D4FC-4B22-A31A-D8B1F72D7949}"/>
              </a:ext>
            </a:extLst>
          </p:cNvPr>
          <p:cNvSpPr txBox="1"/>
          <p:nvPr/>
        </p:nvSpPr>
        <p:spPr>
          <a:xfrm>
            <a:off x="461395" y="1093700"/>
            <a:ext cx="37079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i="1" u="sng" dirty="0">
                <a:solidFill>
                  <a:schemeClr val="bg1"/>
                </a:solidFill>
              </a:rPr>
              <a:t>Előzmények</a:t>
            </a:r>
            <a:endParaRPr lang="hu-HU" sz="1400" dirty="0">
              <a:solidFill>
                <a:schemeClr val="bg1"/>
              </a:solidFill>
            </a:endParaRPr>
          </a:p>
          <a:p>
            <a:pPr algn="ctr"/>
            <a:r>
              <a:rPr lang="hu-HU" sz="1400" b="1" dirty="0">
                <a:solidFill>
                  <a:schemeClr val="bg1"/>
                </a:solidFill>
              </a:rPr>
              <a:t>1688-ban, </a:t>
            </a:r>
            <a:r>
              <a:rPr lang="hu-HU" sz="1400" dirty="0">
                <a:solidFill>
                  <a:schemeClr val="bg1"/>
                </a:solidFill>
              </a:rPr>
              <a:t>Angliában a</a:t>
            </a:r>
            <a:r>
              <a:rPr lang="hu-HU" sz="1400" b="1" dirty="0">
                <a:solidFill>
                  <a:schemeClr val="bg1"/>
                </a:solidFill>
              </a:rPr>
              <a:t> Dicsőséges Forradalom </a:t>
            </a:r>
            <a:r>
              <a:rPr lang="hu-HU" sz="1400" dirty="0">
                <a:solidFill>
                  <a:schemeClr val="bg1"/>
                </a:solidFill>
              </a:rPr>
              <a:t>alkalmával</a:t>
            </a:r>
            <a:r>
              <a:rPr lang="hu-HU" sz="1400" b="1" dirty="0">
                <a:solidFill>
                  <a:schemeClr val="bg1"/>
                </a:solidFill>
              </a:rPr>
              <a:t> elűzték II. Jakabot </a:t>
            </a:r>
            <a:r>
              <a:rPr lang="hu-HU" sz="1400" dirty="0">
                <a:solidFill>
                  <a:schemeClr val="bg1"/>
                </a:solidFill>
              </a:rPr>
              <a:t>és a </a:t>
            </a:r>
            <a:r>
              <a:rPr lang="hu-HU" sz="1400" b="1" dirty="0">
                <a:solidFill>
                  <a:schemeClr val="bg1"/>
                </a:solidFill>
              </a:rPr>
              <a:t>helyére </a:t>
            </a:r>
            <a:r>
              <a:rPr lang="hu-HU" sz="1400" b="1" dirty="0" err="1">
                <a:solidFill>
                  <a:schemeClr val="bg1"/>
                </a:solidFill>
              </a:rPr>
              <a:t>Orániai</a:t>
            </a:r>
            <a:r>
              <a:rPr lang="hu-HU" sz="1400" b="1" dirty="0">
                <a:solidFill>
                  <a:schemeClr val="bg1"/>
                </a:solidFill>
              </a:rPr>
              <a:t> Vilmost ültették</a:t>
            </a:r>
            <a:r>
              <a:rPr lang="hu-HU" sz="1400" dirty="0">
                <a:solidFill>
                  <a:schemeClr val="bg1"/>
                </a:solidFill>
              </a:rPr>
              <a:t>. Egy évre rá, </a:t>
            </a:r>
            <a:r>
              <a:rPr lang="hu-HU" sz="1400" b="1" dirty="0">
                <a:solidFill>
                  <a:schemeClr val="bg1"/>
                </a:solidFill>
              </a:rPr>
              <a:t>1689-ben elfogadták a Joginyilatkozatot,</a:t>
            </a:r>
            <a:r>
              <a:rPr lang="hu-HU" sz="1400" dirty="0">
                <a:solidFill>
                  <a:schemeClr val="bg1"/>
                </a:solidFill>
              </a:rPr>
              <a:t> ami az </a:t>
            </a:r>
            <a:r>
              <a:rPr lang="hu-HU" sz="1400" b="1" dirty="0">
                <a:solidFill>
                  <a:schemeClr val="bg1"/>
                </a:solidFill>
              </a:rPr>
              <a:t>alapvető polgári jogokat biztosította</a:t>
            </a:r>
            <a:r>
              <a:rPr lang="hu-HU" sz="1400" dirty="0">
                <a:solidFill>
                  <a:schemeClr val="bg1"/>
                </a:solidFill>
              </a:rPr>
              <a:t> a nép számára, ilyenek a gyülekezési-, vallási-, sajtó- és szólásszabadság és ez azt is </a:t>
            </a:r>
            <a:r>
              <a:rPr lang="hu-HU" sz="1400" b="1" dirty="0">
                <a:solidFill>
                  <a:schemeClr val="bg1"/>
                </a:solidFill>
              </a:rPr>
              <a:t>kimondja</a:t>
            </a:r>
            <a:r>
              <a:rPr lang="hu-HU" sz="1400" dirty="0">
                <a:solidFill>
                  <a:schemeClr val="bg1"/>
                </a:solidFill>
              </a:rPr>
              <a:t>, hogy a </a:t>
            </a:r>
            <a:r>
              <a:rPr lang="hu-HU" sz="1400" b="1" dirty="0">
                <a:solidFill>
                  <a:schemeClr val="bg1"/>
                </a:solidFill>
              </a:rPr>
              <a:t>törvények meghozatala a parlament felelőssége</a:t>
            </a:r>
            <a:r>
              <a:rPr lang="hu-HU" sz="1400" dirty="0">
                <a:solidFill>
                  <a:schemeClr val="bg1"/>
                </a:solidFill>
              </a:rPr>
              <a:t> és annak </a:t>
            </a:r>
            <a:r>
              <a:rPr lang="hu-HU" sz="1400" b="1" dirty="0">
                <a:solidFill>
                  <a:schemeClr val="bg1"/>
                </a:solidFill>
              </a:rPr>
              <a:t>betartatása is a hatalom feladata</a:t>
            </a:r>
            <a:r>
              <a:rPr lang="hu-HU" sz="1400" dirty="0">
                <a:solidFill>
                  <a:schemeClr val="bg1"/>
                </a:solidFill>
              </a:rPr>
              <a:t>. A nyilatkozat alapján jött létre az </a:t>
            </a:r>
            <a:r>
              <a:rPr lang="hu-HU" sz="1400" b="1" dirty="0">
                <a:solidFill>
                  <a:schemeClr val="bg1"/>
                </a:solidFill>
              </a:rPr>
              <a:t>alkotmányos monarchia</a:t>
            </a:r>
            <a:r>
              <a:rPr lang="hu-HU" sz="1400" dirty="0">
                <a:solidFill>
                  <a:schemeClr val="bg1"/>
                </a:solidFill>
              </a:rPr>
              <a:t>, ahol a király uralkodik, de nem kormányoz.</a:t>
            </a:r>
          </a:p>
          <a:p>
            <a:pPr algn="ctr"/>
            <a:endParaRPr lang="hu-HU" sz="1400" dirty="0">
              <a:solidFill>
                <a:schemeClr val="bg1"/>
              </a:solidFill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EE8FF5D0-60D3-4E61-BD49-D006EA53135B}"/>
              </a:ext>
            </a:extLst>
          </p:cNvPr>
          <p:cNvSpPr txBox="1"/>
          <p:nvPr/>
        </p:nvSpPr>
        <p:spPr>
          <a:xfrm>
            <a:off x="4983060" y="1093700"/>
            <a:ext cx="681186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Működése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Alapvető elve egy </a:t>
            </a:r>
            <a:r>
              <a:rPr lang="hu-HU" sz="1400" b="1" dirty="0">
                <a:solidFill>
                  <a:schemeClr val="bg1"/>
                </a:solidFill>
              </a:rPr>
              <a:t>társadalmi szerződés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amit a nép a kormánnyal köt meg</a:t>
            </a:r>
            <a:r>
              <a:rPr lang="hu-HU" sz="1400" dirty="0">
                <a:solidFill>
                  <a:schemeClr val="bg1"/>
                </a:solidFill>
              </a:rPr>
              <a:t>. Ennek értelmében a </a:t>
            </a:r>
            <a:r>
              <a:rPr lang="hu-HU" sz="1400" b="1" dirty="0">
                <a:solidFill>
                  <a:schemeClr val="bg1"/>
                </a:solidFill>
              </a:rPr>
              <a:t>nép engedelmességet ígér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  <a:r>
              <a:rPr lang="hu-HU" sz="1400" b="1" dirty="0">
                <a:solidFill>
                  <a:schemeClr val="bg1"/>
                </a:solidFill>
              </a:rPr>
              <a:t>és hatalmommal ruházza fel a jelenlegi kormányt</a:t>
            </a:r>
            <a:r>
              <a:rPr lang="hu-HU" sz="1400" dirty="0">
                <a:solidFill>
                  <a:schemeClr val="bg1"/>
                </a:solidFill>
              </a:rPr>
              <a:t>, ami cserébe </a:t>
            </a:r>
            <a:r>
              <a:rPr lang="hu-HU" sz="1400" b="1" dirty="0">
                <a:solidFill>
                  <a:schemeClr val="bg1"/>
                </a:solidFill>
              </a:rPr>
              <a:t>biztosítja alapvető jogaikat</a:t>
            </a:r>
            <a:r>
              <a:rPr lang="hu-HU" sz="1400" dirty="0">
                <a:solidFill>
                  <a:schemeClr val="bg1"/>
                </a:solidFill>
              </a:rPr>
              <a:t>, a </a:t>
            </a:r>
            <a:r>
              <a:rPr lang="hu-HU" sz="1400" b="1" dirty="0">
                <a:solidFill>
                  <a:schemeClr val="bg1"/>
                </a:solidFill>
              </a:rPr>
              <a:t>biztonságot</a:t>
            </a:r>
            <a:r>
              <a:rPr lang="hu-HU" sz="1400" dirty="0">
                <a:solidFill>
                  <a:schemeClr val="bg1"/>
                </a:solidFill>
              </a:rPr>
              <a:t>, a </a:t>
            </a:r>
            <a:r>
              <a:rPr lang="hu-HU" sz="1400" b="1" dirty="0">
                <a:solidFill>
                  <a:schemeClr val="bg1"/>
                </a:solidFill>
              </a:rPr>
              <a:t>helyes kormányzást</a:t>
            </a:r>
            <a:r>
              <a:rPr lang="hu-HU" sz="1400" dirty="0">
                <a:solidFill>
                  <a:schemeClr val="bg1"/>
                </a:solidFill>
              </a:rPr>
              <a:t> stb. Amennyiben a kormány megszegi ezen ígéretét, úgy a népnek jogában áll fellázadni ellene.</a:t>
            </a:r>
          </a:p>
          <a:p>
            <a:r>
              <a:rPr lang="hu-HU" sz="1400" dirty="0">
                <a:solidFill>
                  <a:schemeClr val="bg1"/>
                </a:solidFill>
              </a:rPr>
              <a:t>Ez a </a:t>
            </a:r>
            <a:r>
              <a:rPr lang="hu-HU" sz="1400" b="1" dirty="0">
                <a:solidFill>
                  <a:schemeClr val="bg1"/>
                </a:solidFill>
              </a:rPr>
              <a:t>rendszer három részből áll</a:t>
            </a:r>
            <a:r>
              <a:rPr lang="hu-HU" sz="1400" dirty="0">
                <a:solidFill>
                  <a:schemeClr val="bg1"/>
                </a:solidFill>
              </a:rPr>
              <a:t>. A politikai élet fő helyszíne a </a:t>
            </a:r>
            <a:r>
              <a:rPr lang="hu-HU" sz="1400" b="1" dirty="0">
                <a:solidFill>
                  <a:schemeClr val="bg1"/>
                </a:solidFill>
              </a:rPr>
              <a:t>parlament</a:t>
            </a:r>
            <a:r>
              <a:rPr lang="hu-HU" sz="1400" dirty="0">
                <a:solidFill>
                  <a:schemeClr val="bg1"/>
                </a:solidFill>
              </a:rPr>
              <a:t>. A parlament</a:t>
            </a:r>
            <a:r>
              <a:rPr lang="hu-HU" sz="1400" b="1" dirty="0">
                <a:solidFill>
                  <a:schemeClr val="bg1"/>
                </a:solidFill>
              </a:rPr>
              <a:t> évente ült össze gyűlésezni</a:t>
            </a:r>
            <a:r>
              <a:rPr lang="hu-HU" sz="1400" dirty="0">
                <a:solidFill>
                  <a:schemeClr val="bg1"/>
                </a:solidFill>
              </a:rPr>
              <a:t> és </a:t>
            </a:r>
            <a:r>
              <a:rPr lang="hu-HU" sz="1400" b="1" dirty="0">
                <a:solidFill>
                  <a:schemeClr val="bg1"/>
                </a:solidFill>
              </a:rPr>
              <a:t>háromévente hoztak új törvényeket</a:t>
            </a:r>
            <a:r>
              <a:rPr lang="hu-HU" sz="1400" dirty="0">
                <a:solidFill>
                  <a:schemeClr val="bg1"/>
                </a:solidFill>
              </a:rPr>
              <a:t>. Ez két részből áll, az egyik a </a:t>
            </a:r>
            <a:r>
              <a:rPr lang="hu-HU" sz="1400" b="1" dirty="0">
                <a:solidFill>
                  <a:schemeClr val="bg1"/>
                </a:solidFill>
              </a:rPr>
              <a:t>felsőház</a:t>
            </a:r>
            <a:r>
              <a:rPr lang="hu-HU" sz="1400" dirty="0">
                <a:solidFill>
                  <a:schemeClr val="bg1"/>
                </a:solidFill>
              </a:rPr>
              <a:t>, ahova </a:t>
            </a:r>
            <a:r>
              <a:rPr lang="hu-HU" sz="1400" b="1" dirty="0">
                <a:solidFill>
                  <a:schemeClr val="bg1"/>
                </a:solidFill>
              </a:rPr>
              <a:t>születési jog alapján vagy a király megbízottjaként lehet bekerülni</a:t>
            </a:r>
            <a:r>
              <a:rPr lang="hu-HU" sz="1400" dirty="0">
                <a:solidFill>
                  <a:schemeClr val="bg1"/>
                </a:solidFill>
              </a:rPr>
              <a:t>, ők képviselték a gazdagok érdekeit. A másik része az </a:t>
            </a:r>
            <a:r>
              <a:rPr lang="hu-HU" sz="1400" b="1" dirty="0">
                <a:solidFill>
                  <a:schemeClr val="bg1"/>
                </a:solidFill>
              </a:rPr>
              <a:t>alsóház</a:t>
            </a:r>
            <a:r>
              <a:rPr lang="hu-HU" sz="1400" dirty="0">
                <a:solidFill>
                  <a:schemeClr val="bg1"/>
                </a:solidFill>
              </a:rPr>
              <a:t>, ahol a </a:t>
            </a:r>
            <a:r>
              <a:rPr lang="hu-HU" sz="1400" b="1" dirty="0">
                <a:solidFill>
                  <a:schemeClr val="bg1"/>
                </a:solidFill>
              </a:rPr>
              <a:t>nép által megválasztott képviselők kerülnek be</a:t>
            </a:r>
            <a:r>
              <a:rPr lang="hu-HU" sz="1400" dirty="0">
                <a:solidFill>
                  <a:schemeClr val="bg1"/>
                </a:solidFill>
              </a:rPr>
              <a:t>, ők a népet képviselik. Az alsóházi képviselőket egy </a:t>
            </a:r>
            <a:r>
              <a:rPr lang="hu-HU" sz="1400" b="1" dirty="0">
                <a:solidFill>
                  <a:schemeClr val="bg1"/>
                </a:solidFill>
              </a:rPr>
              <a:t>vagyoni cenzusos választás</a:t>
            </a:r>
            <a:r>
              <a:rPr lang="hu-HU" sz="1400" dirty="0">
                <a:solidFill>
                  <a:schemeClr val="bg1"/>
                </a:solidFill>
              </a:rPr>
              <a:t> során szavazták meg. A szavazók csakis férfiak lehettek, akik már egy bizonyos életkort betöltöttek. A </a:t>
            </a:r>
            <a:r>
              <a:rPr lang="hu-HU" sz="1400" b="1" dirty="0">
                <a:solidFill>
                  <a:schemeClr val="bg1"/>
                </a:solidFill>
              </a:rPr>
              <a:t>szavazatokért politikai pártok versenyeznek</a:t>
            </a:r>
            <a:r>
              <a:rPr lang="hu-HU" sz="1400" dirty="0">
                <a:solidFill>
                  <a:schemeClr val="bg1"/>
                </a:solidFill>
              </a:rPr>
              <a:t> és a </a:t>
            </a:r>
            <a:r>
              <a:rPr lang="hu-HU" sz="1400" b="1" dirty="0">
                <a:solidFill>
                  <a:schemeClr val="bg1"/>
                </a:solidFill>
              </a:rPr>
              <a:t>legtöbb szavazatot kapó </a:t>
            </a:r>
            <a:r>
              <a:rPr lang="hu-HU" sz="1400" dirty="0">
                <a:solidFill>
                  <a:schemeClr val="bg1"/>
                </a:solidFill>
              </a:rPr>
              <a:t>párt lett az ország következő kormánya, illetve belőle került kinevezésre az ország kormányfője is a </a:t>
            </a:r>
            <a:r>
              <a:rPr lang="hu-HU" sz="1400" b="1" dirty="0">
                <a:solidFill>
                  <a:schemeClr val="bg1"/>
                </a:solidFill>
              </a:rPr>
              <a:t>miniszterelnök</a:t>
            </a:r>
            <a:r>
              <a:rPr lang="hu-HU" sz="1400" dirty="0">
                <a:solidFill>
                  <a:schemeClr val="bg1"/>
                </a:solidFill>
              </a:rPr>
              <a:t>. A kormány feladata a </a:t>
            </a:r>
            <a:r>
              <a:rPr lang="hu-HU" sz="1400" b="1" dirty="0">
                <a:solidFill>
                  <a:schemeClr val="bg1"/>
                </a:solidFill>
              </a:rPr>
              <a:t>tárcák, a hadsereg és a flott felügyelete</a:t>
            </a:r>
            <a:r>
              <a:rPr lang="hu-HU" sz="1400" dirty="0">
                <a:solidFill>
                  <a:schemeClr val="bg1"/>
                </a:solidFill>
              </a:rPr>
              <a:t> és a </a:t>
            </a:r>
            <a:r>
              <a:rPr lang="hu-HU" sz="1400" b="1" dirty="0">
                <a:solidFill>
                  <a:schemeClr val="bg1"/>
                </a:solidFill>
              </a:rPr>
              <a:t>törvények betartatása.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Ugyan az </a:t>
            </a:r>
            <a:r>
              <a:rPr lang="hu-HU" sz="1400" b="1" dirty="0">
                <a:solidFill>
                  <a:schemeClr val="bg1"/>
                </a:solidFill>
              </a:rPr>
              <a:t>uralkodó befolyása csökkent</a:t>
            </a:r>
            <a:r>
              <a:rPr lang="hu-HU" sz="1400" dirty="0">
                <a:solidFill>
                  <a:schemeClr val="bg1"/>
                </a:solidFill>
              </a:rPr>
              <a:t>, mivel „ő csak uralkodott, de nem kormányzott”, de azért így is maradtak külön jogai. Az uralkodó feladata volt a </a:t>
            </a:r>
            <a:r>
              <a:rPr lang="hu-HU" sz="1400" b="1" dirty="0">
                <a:solidFill>
                  <a:schemeClr val="bg1"/>
                </a:solidFill>
              </a:rPr>
              <a:t>választáson többséget szerző párt kinevezése</a:t>
            </a:r>
            <a:r>
              <a:rPr lang="hu-HU" sz="1400" dirty="0">
                <a:solidFill>
                  <a:schemeClr val="bg1"/>
                </a:solidFill>
              </a:rPr>
              <a:t> és a parlamentben meghozott </a:t>
            </a:r>
            <a:r>
              <a:rPr lang="hu-HU" sz="1400" b="1" dirty="0">
                <a:solidFill>
                  <a:schemeClr val="bg1"/>
                </a:solidFill>
              </a:rPr>
              <a:t>törvények szentesítése</a:t>
            </a:r>
            <a:r>
              <a:rPr lang="hu-HU" sz="1400" dirty="0">
                <a:solidFill>
                  <a:schemeClr val="bg1"/>
                </a:solidFill>
              </a:rPr>
              <a:t>. Valamint </a:t>
            </a:r>
            <a:r>
              <a:rPr lang="hu-HU" sz="1400" b="1" dirty="0">
                <a:solidFill>
                  <a:schemeClr val="bg1"/>
                </a:solidFill>
              </a:rPr>
              <a:t>összehívhatja, berekesztheti és fel is oszlathatja a parlamentet</a:t>
            </a:r>
            <a:r>
              <a:rPr lang="hu-HU" sz="1400" dirty="0">
                <a:solidFill>
                  <a:schemeClr val="bg1"/>
                </a:solidFill>
              </a:rPr>
              <a:t>, de az utóbbi eset új választás meghirdetésével járt együtt. Valamint, ha nem értett egyet a megalkotott törvénnyel, akkor </a:t>
            </a:r>
            <a:r>
              <a:rPr lang="hu-HU" sz="1400" b="1" dirty="0">
                <a:solidFill>
                  <a:schemeClr val="bg1"/>
                </a:solidFill>
              </a:rPr>
              <a:t>meghatározott alkalommal megtagadhatta annak szentesítését.</a:t>
            </a:r>
            <a:endParaRPr lang="hu-HU" sz="1400" dirty="0">
              <a:solidFill>
                <a:schemeClr val="bg1"/>
              </a:solidFill>
            </a:endParaRP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DE5043C2-0620-4CE2-B589-859A5F5736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24" y="4123526"/>
            <a:ext cx="3143075" cy="218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44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9367ABE7-DAE7-45DA-852D-636DDC74AC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F1C58B1A-CF7B-4C0A-955B-C38D87F5D900}"/>
              </a:ext>
            </a:extLst>
          </p:cNvPr>
          <p:cNvSpPr txBox="1"/>
          <p:nvPr/>
        </p:nvSpPr>
        <p:spPr>
          <a:xfrm>
            <a:off x="352337" y="402672"/>
            <a:ext cx="7885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A mohácsi vész és az ország részekre szakadása. Végvári küzdelmek.</a:t>
            </a: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475CD075-1147-47E6-AAB6-BF3C7904E8B6}"/>
              </a:ext>
            </a:extLst>
          </p:cNvPr>
          <p:cNvSpPr txBox="1"/>
          <p:nvPr/>
        </p:nvSpPr>
        <p:spPr>
          <a:xfrm>
            <a:off x="4202883" y="1207693"/>
            <a:ext cx="71893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Út a mohácsi vészig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1516-ban II. Lajos</a:t>
            </a:r>
            <a:r>
              <a:rPr lang="hu-HU" sz="1400" dirty="0">
                <a:solidFill>
                  <a:schemeClr val="bg1"/>
                </a:solidFill>
              </a:rPr>
              <a:t> került a trónra és megpróbálta visszaállítani a rendet, de főként kevesebb sikerrel. A </a:t>
            </a:r>
            <a:r>
              <a:rPr lang="hu-HU" sz="1400" b="1" dirty="0">
                <a:solidFill>
                  <a:schemeClr val="bg1"/>
                </a:solidFill>
              </a:rPr>
              <a:t>nemességen belül viszály alakult ki</a:t>
            </a:r>
            <a:r>
              <a:rPr lang="hu-HU" sz="1400" dirty="0">
                <a:solidFill>
                  <a:schemeClr val="bg1"/>
                </a:solidFill>
              </a:rPr>
              <a:t> és az ország pénzügyi helyzetét sem tudta megjavítani. </a:t>
            </a:r>
            <a:r>
              <a:rPr lang="hu-HU" sz="1400" b="1" dirty="0">
                <a:solidFill>
                  <a:schemeClr val="bg1"/>
                </a:solidFill>
              </a:rPr>
              <a:t>1520-ban I. Szulejmán</a:t>
            </a:r>
            <a:r>
              <a:rPr lang="hu-HU" sz="1400" dirty="0">
                <a:solidFill>
                  <a:schemeClr val="bg1"/>
                </a:solidFill>
              </a:rPr>
              <a:t> török szultán folyamatos </a:t>
            </a:r>
            <a:r>
              <a:rPr lang="hu-HU" sz="1400" b="1" dirty="0">
                <a:solidFill>
                  <a:schemeClr val="bg1"/>
                </a:solidFill>
              </a:rPr>
              <a:t>hódítóhadjáratokat vezetett</a:t>
            </a:r>
            <a:r>
              <a:rPr lang="hu-HU" sz="1400" dirty="0">
                <a:solidFill>
                  <a:schemeClr val="bg1"/>
                </a:solidFill>
              </a:rPr>
              <a:t>. Végül 1521-ben megindult a hadjárat Magyarország ellen, aminek során </a:t>
            </a:r>
            <a:r>
              <a:rPr lang="hu-HU" sz="1400" b="1" dirty="0">
                <a:solidFill>
                  <a:schemeClr val="bg1"/>
                </a:solidFill>
              </a:rPr>
              <a:t>elfoglalták Nándorfehérvárt</a:t>
            </a:r>
            <a:r>
              <a:rPr lang="hu-HU" sz="1400" dirty="0">
                <a:solidFill>
                  <a:schemeClr val="bg1"/>
                </a:solidFill>
              </a:rPr>
              <a:t> és a </a:t>
            </a:r>
            <a:r>
              <a:rPr lang="hu-HU" sz="1400" b="1" dirty="0">
                <a:solidFill>
                  <a:schemeClr val="bg1"/>
                </a:solidFill>
              </a:rPr>
              <a:t>déli végvárrendszer összeomlott</a:t>
            </a:r>
            <a:r>
              <a:rPr lang="hu-HU" sz="1400" dirty="0">
                <a:solidFill>
                  <a:schemeClr val="bg1"/>
                </a:solidFill>
              </a:rPr>
              <a:t>. Az újabb támadás 1526-ban indult meg. </a:t>
            </a:r>
          </a:p>
          <a:p>
            <a:r>
              <a:rPr lang="hu-HU" sz="1400" dirty="0">
                <a:solidFill>
                  <a:schemeClr val="bg1"/>
                </a:solidFill>
              </a:rPr>
              <a:t>Végül </a:t>
            </a:r>
            <a:r>
              <a:rPr lang="hu-HU" sz="1400" b="1" dirty="0">
                <a:solidFill>
                  <a:schemeClr val="bg1"/>
                </a:solidFill>
              </a:rPr>
              <a:t>1526. augusztus 29-én Mohácsnál</a:t>
            </a:r>
            <a:r>
              <a:rPr lang="hu-HU" sz="1400" dirty="0">
                <a:solidFill>
                  <a:schemeClr val="bg1"/>
                </a:solidFill>
              </a:rPr>
              <a:t> csapott össze a magyar és a török sereg. A magyar sereg nagyjából 25 ezer míg a török 75 ezer katonából ált. A csata végül</a:t>
            </a:r>
            <a:r>
              <a:rPr lang="hu-HU" sz="1400" b="1" dirty="0">
                <a:solidFill>
                  <a:schemeClr val="bg1"/>
                </a:solidFill>
              </a:rPr>
              <a:t> óriási verséggel végződött magyar részről,</a:t>
            </a:r>
            <a:r>
              <a:rPr lang="hu-HU" sz="1400" dirty="0">
                <a:solidFill>
                  <a:schemeClr val="bg1"/>
                </a:solidFill>
              </a:rPr>
              <a:t> többek között </a:t>
            </a:r>
            <a:r>
              <a:rPr lang="hu-HU" sz="1400" b="1" dirty="0">
                <a:solidFill>
                  <a:schemeClr val="bg1"/>
                </a:solidFill>
              </a:rPr>
              <a:t>meghalt II. Lajos magyar király, </a:t>
            </a:r>
            <a:r>
              <a:rPr lang="hu-HU" sz="1400" b="1" dirty="0" err="1">
                <a:solidFill>
                  <a:schemeClr val="bg1"/>
                </a:solidFill>
              </a:rPr>
              <a:t>Tomory</a:t>
            </a:r>
            <a:r>
              <a:rPr lang="hu-HU" sz="1400" b="1" dirty="0">
                <a:solidFill>
                  <a:schemeClr val="bg1"/>
                </a:solidFill>
              </a:rPr>
              <a:t> Pál fővezér, 28 főúr és 7 főpap</a:t>
            </a:r>
            <a:r>
              <a:rPr lang="hu-HU" sz="1400" dirty="0">
                <a:solidFill>
                  <a:schemeClr val="bg1"/>
                </a:solidFill>
              </a:rPr>
              <a:t>. Egyedül Szapolyai Jánosnak sikerült megmenekülnie. Az ország így kiszolgáltatottá vált a töröknek, amit ki is használtak </a:t>
            </a:r>
            <a:r>
              <a:rPr lang="hu-HU" sz="1400" b="1" dirty="0">
                <a:solidFill>
                  <a:schemeClr val="bg1"/>
                </a:solidFill>
              </a:rPr>
              <a:t>Buda kifosztásával</a:t>
            </a:r>
            <a:r>
              <a:rPr lang="hu-HU" sz="1400" dirty="0">
                <a:solidFill>
                  <a:schemeClr val="bg1"/>
                </a:solidFill>
              </a:rPr>
              <a:t>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1DD5C1AD-A6E6-4731-8460-96F7A7B414A5}"/>
              </a:ext>
            </a:extLst>
          </p:cNvPr>
          <p:cNvSpPr txBox="1"/>
          <p:nvPr/>
        </p:nvSpPr>
        <p:spPr>
          <a:xfrm>
            <a:off x="486562" y="1207693"/>
            <a:ext cx="307876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i="1" u="sng" dirty="0">
                <a:solidFill>
                  <a:schemeClr val="bg1"/>
                </a:solidFill>
              </a:rPr>
              <a:t>Előzmények</a:t>
            </a:r>
            <a:endParaRPr lang="hu-HU" sz="1400" dirty="0">
              <a:solidFill>
                <a:schemeClr val="bg1"/>
              </a:solidFill>
            </a:endParaRPr>
          </a:p>
          <a:p>
            <a:pPr algn="ctr"/>
            <a:r>
              <a:rPr lang="hu-HU" sz="1400" dirty="0">
                <a:solidFill>
                  <a:schemeClr val="bg1"/>
                </a:solidFill>
              </a:rPr>
              <a:t>Mátyás király halála után </a:t>
            </a:r>
            <a:r>
              <a:rPr lang="hu-HU" sz="1400" b="1" dirty="0">
                <a:solidFill>
                  <a:schemeClr val="bg1"/>
                </a:solidFill>
              </a:rPr>
              <a:t>meggyengül az ország</a:t>
            </a:r>
            <a:r>
              <a:rPr lang="hu-HU" sz="1400" dirty="0">
                <a:solidFill>
                  <a:schemeClr val="bg1"/>
                </a:solidFill>
              </a:rPr>
              <a:t>, előbb </a:t>
            </a:r>
            <a:r>
              <a:rPr lang="hu-HU" sz="1400" b="1" dirty="0">
                <a:solidFill>
                  <a:schemeClr val="bg1"/>
                </a:solidFill>
              </a:rPr>
              <a:t>I. aztán II. Ulászló</a:t>
            </a:r>
            <a:r>
              <a:rPr lang="hu-HU" sz="1400" dirty="0">
                <a:solidFill>
                  <a:schemeClr val="bg1"/>
                </a:solidFill>
              </a:rPr>
              <a:t> kerül a trónra. Az ő </a:t>
            </a:r>
            <a:r>
              <a:rPr lang="hu-HU" sz="1400" b="1" dirty="0">
                <a:solidFill>
                  <a:schemeClr val="bg1"/>
                </a:solidFill>
              </a:rPr>
              <a:t>uralkodása idején a kincstár bevétele visszaesik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feloszlatják a Fekete-sereget </a:t>
            </a:r>
            <a:r>
              <a:rPr lang="hu-HU" sz="1400" dirty="0">
                <a:solidFill>
                  <a:schemeClr val="bg1"/>
                </a:solidFill>
              </a:rPr>
              <a:t>és a </a:t>
            </a:r>
            <a:r>
              <a:rPr lang="hu-HU" sz="1400" b="1" dirty="0">
                <a:solidFill>
                  <a:schemeClr val="bg1"/>
                </a:solidFill>
              </a:rPr>
              <a:t>déli végvárrendszer is meggyengül. </a:t>
            </a:r>
            <a:r>
              <a:rPr lang="hu-HU" sz="1400" dirty="0">
                <a:solidFill>
                  <a:schemeClr val="bg1"/>
                </a:solidFill>
              </a:rPr>
              <a:t>A Dózsa György féle parasztfelkelés is meggyengíti a belső rendet az országban.</a:t>
            </a:r>
          </a:p>
          <a:p>
            <a:pPr algn="ctr"/>
            <a:endParaRPr lang="hu-HU" sz="1400" dirty="0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F92F03E9-63E3-4A9B-AC6E-426554C464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5843" y="3669906"/>
            <a:ext cx="5992538" cy="306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09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3F937AC6-E523-4E8B-B130-088D3D78D7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D3ED5E7A-A6A9-4430-80EA-8CFEC9A69D8F}"/>
              </a:ext>
            </a:extLst>
          </p:cNvPr>
          <p:cNvSpPr txBox="1"/>
          <p:nvPr/>
        </p:nvSpPr>
        <p:spPr>
          <a:xfrm>
            <a:off x="251670" y="402672"/>
            <a:ext cx="7894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i="1" dirty="0">
                <a:solidFill>
                  <a:schemeClr val="bg1"/>
                </a:solidFill>
              </a:rPr>
              <a:t>A mohácsi vész és az ország részekre szakadása. Végvári küzdelmek.</a:t>
            </a:r>
            <a:endParaRPr lang="hu-HU" dirty="0">
              <a:solidFill>
                <a:schemeClr val="bg1"/>
              </a:solidFill>
            </a:endParaRPr>
          </a:p>
          <a:p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BF9E9583-D085-492B-A7DD-2A14351A8ABE}"/>
              </a:ext>
            </a:extLst>
          </p:cNvPr>
          <p:cNvSpPr txBox="1"/>
          <p:nvPr/>
        </p:nvSpPr>
        <p:spPr>
          <a:xfrm>
            <a:off x="251670" y="1056485"/>
            <a:ext cx="529345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Az ország részekre szakadása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 király halálával az </a:t>
            </a:r>
            <a:r>
              <a:rPr lang="hu-HU" sz="1400" b="1" dirty="0">
                <a:solidFill>
                  <a:schemeClr val="bg1"/>
                </a:solidFill>
              </a:rPr>
              <a:t>országnak két jelöltje is volt a királyi címre</a:t>
            </a:r>
            <a:r>
              <a:rPr lang="hu-HU" sz="1400" dirty="0">
                <a:solidFill>
                  <a:schemeClr val="bg1"/>
                </a:solidFill>
              </a:rPr>
              <a:t>. Az egyik </a:t>
            </a:r>
            <a:r>
              <a:rPr lang="hu-HU" sz="1400" b="1" dirty="0">
                <a:solidFill>
                  <a:schemeClr val="bg1"/>
                </a:solidFill>
              </a:rPr>
              <a:t>Szapolyai János</a:t>
            </a:r>
            <a:r>
              <a:rPr lang="hu-HU" sz="1400" dirty="0">
                <a:solidFill>
                  <a:schemeClr val="bg1"/>
                </a:solidFill>
              </a:rPr>
              <a:t> volt, akinek Erdélyben voltak birtokai, valamint hadserege és a másik </a:t>
            </a:r>
            <a:r>
              <a:rPr lang="hu-HU" sz="1400" b="1" dirty="0">
                <a:solidFill>
                  <a:schemeClr val="bg1"/>
                </a:solidFill>
              </a:rPr>
              <a:t>Habsburg Ferdinánd</a:t>
            </a:r>
            <a:r>
              <a:rPr lang="hu-HU" sz="1400" dirty="0">
                <a:solidFill>
                  <a:schemeClr val="bg1"/>
                </a:solidFill>
              </a:rPr>
              <a:t> volt, akit a főnemesek a </a:t>
            </a:r>
            <a:r>
              <a:rPr lang="hu-HU" sz="1400" b="1" dirty="0">
                <a:solidFill>
                  <a:schemeClr val="bg1"/>
                </a:solidFill>
              </a:rPr>
              <a:t>külföldi segítség reményében</a:t>
            </a:r>
            <a:r>
              <a:rPr lang="hu-HU" sz="1400" dirty="0">
                <a:solidFill>
                  <a:schemeClr val="bg1"/>
                </a:solidFill>
              </a:rPr>
              <a:t> támogattak. Az így kialakult helyzet miatt polgárháború kezdődött és az ország két részre szakadt.</a:t>
            </a:r>
          </a:p>
          <a:p>
            <a:r>
              <a:rPr lang="hu-HU" sz="1400" dirty="0">
                <a:solidFill>
                  <a:schemeClr val="bg1"/>
                </a:solidFill>
              </a:rPr>
              <a:t>A </a:t>
            </a:r>
            <a:r>
              <a:rPr lang="hu-HU" sz="1400" b="1" dirty="0">
                <a:solidFill>
                  <a:schemeClr val="bg1"/>
                </a:solidFill>
              </a:rPr>
              <a:t>török hadsereg</a:t>
            </a:r>
            <a:r>
              <a:rPr lang="hu-HU" sz="1400" dirty="0">
                <a:solidFill>
                  <a:schemeClr val="bg1"/>
                </a:solidFill>
              </a:rPr>
              <a:t> időközben </a:t>
            </a:r>
            <a:r>
              <a:rPr lang="hu-HU" sz="1400" b="1" dirty="0">
                <a:solidFill>
                  <a:schemeClr val="bg1"/>
                </a:solidFill>
              </a:rPr>
              <a:t>több hadjáratot is indított Bécs megszerzéséért</a:t>
            </a:r>
            <a:r>
              <a:rPr lang="hu-HU" sz="1400" dirty="0">
                <a:solidFill>
                  <a:schemeClr val="bg1"/>
                </a:solidFill>
              </a:rPr>
              <a:t>. Végül </a:t>
            </a:r>
            <a:r>
              <a:rPr lang="hu-HU" sz="1400" b="1" dirty="0">
                <a:solidFill>
                  <a:schemeClr val="bg1"/>
                </a:solidFill>
              </a:rPr>
              <a:t>1532-ban a Kőszegi vár miatt meghiúsult</a:t>
            </a:r>
            <a:r>
              <a:rPr lang="hu-HU" sz="1400" dirty="0">
                <a:solidFill>
                  <a:schemeClr val="bg1"/>
                </a:solidFill>
              </a:rPr>
              <a:t> a hadjárat és a szultán belátta, hogy nem képes elfoglalni Bécst. </a:t>
            </a:r>
            <a:r>
              <a:rPr lang="hu-HU" sz="1400" b="1" dirty="0">
                <a:solidFill>
                  <a:schemeClr val="bg1"/>
                </a:solidFill>
              </a:rPr>
              <a:t>1533-ban</a:t>
            </a:r>
            <a:r>
              <a:rPr lang="hu-HU" sz="1400" dirty="0">
                <a:solidFill>
                  <a:schemeClr val="bg1"/>
                </a:solidFill>
              </a:rPr>
              <a:t> megegyezett egymással a Habsburg és az Oszmán Birodalom a befolyási övezeteiről. </a:t>
            </a:r>
            <a:r>
              <a:rPr lang="hu-HU" sz="1400" b="1" dirty="0">
                <a:solidFill>
                  <a:schemeClr val="bg1"/>
                </a:solidFill>
              </a:rPr>
              <a:t>1538-ban a Váradi békén</a:t>
            </a:r>
            <a:r>
              <a:rPr lang="hu-HU" sz="1400" dirty="0">
                <a:solidFill>
                  <a:schemeClr val="bg1"/>
                </a:solidFill>
              </a:rPr>
              <a:t> megegyezett egymással I. Ferdinánd és I. János király és elismerték egymás királyságát, azonban a békében </a:t>
            </a:r>
            <a:r>
              <a:rPr lang="hu-HU" sz="1400" b="1" dirty="0">
                <a:solidFill>
                  <a:schemeClr val="bg1"/>
                </a:solidFill>
              </a:rPr>
              <a:t>I. János az utódjai nevében lemondott a királyi hatalomról</a:t>
            </a:r>
            <a:r>
              <a:rPr lang="hu-HU" sz="1400" dirty="0">
                <a:solidFill>
                  <a:schemeClr val="bg1"/>
                </a:solidFill>
              </a:rPr>
              <a:t>, hogy újra lehessen egyesíteni az országot. </a:t>
            </a:r>
            <a:r>
              <a:rPr lang="hu-HU" sz="1400" b="1" dirty="0">
                <a:solidFill>
                  <a:schemeClr val="bg1"/>
                </a:solidFill>
              </a:rPr>
              <a:t>1540-ben </a:t>
            </a:r>
            <a:r>
              <a:rPr lang="hu-HU" sz="1400" dirty="0">
                <a:solidFill>
                  <a:schemeClr val="bg1"/>
                </a:solidFill>
              </a:rPr>
              <a:t>meghalt Szapolyai János és Fráter György valamint Török Bálint a </a:t>
            </a:r>
            <a:r>
              <a:rPr lang="hu-HU" sz="1400" b="1" dirty="0">
                <a:solidFill>
                  <a:schemeClr val="bg1"/>
                </a:solidFill>
              </a:rPr>
              <a:t>csecsemő János Zsigmondot tették meg királlyá</a:t>
            </a:r>
            <a:r>
              <a:rPr lang="hu-HU" sz="1400" dirty="0">
                <a:solidFill>
                  <a:schemeClr val="bg1"/>
                </a:solidFill>
              </a:rPr>
              <a:t>. I. Ferdinánd a Váradi egyezségre hivatkozva </a:t>
            </a:r>
            <a:r>
              <a:rPr lang="hu-HU" sz="1400" b="1" dirty="0">
                <a:solidFill>
                  <a:schemeClr val="bg1"/>
                </a:solidFill>
              </a:rPr>
              <a:t>támadást indított Magyarország</a:t>
            </a:r>
            <a:r>
              <a:rPr lang="hu-HU" sz="1400" dirty="0">
                <a:solidFill>
                  <a:schemeClr val="bg1"/>
                </a:solidFill>
              </a:rPr>
              <a:t> ellen és megostromolta Buda várát. A magyarok</a:t>
            </a:r>
            <a:r>
              <a:rPr lang="hu-HU" sz="1400" b="1" dirty="0">
                <a:solidFill>
                  <a:schemeClr val="bg1"/>
                </a:solidFill>
              </a:rPr>
              <a:t> Szulejmán szultán segítségét kérik </a:t>
            </a:r>
            <a:r>
              <a:rPr lang="hu-HU" sz="1400" dirty="0">
                <a:solidFill>
                  <a:schemeClr val="bg1"/>
                </a:solidFill>
              </a:rPr>
              <a:t>Buda védelméhez, azonban </a:t>
            </a:r>
            <a:r>
              <a:rPr lang="hu-HU" sz="1400" b="1" dirty="0">
                <a:solidFill>
                  <a:schemeClr val="bg1"/>
                </a:solidFill>
              </a:rPr>
              <a:t>1541. augusztus 29-én a török sereg elfoglalta Buda várát.</a:t>
            </a:r>
            <a:r>
              <a:rPr lang="hu-HU" sz="1400" dirty="0">
                <a:solidFill>
                  <a:schemeClr val="bg1"/>
                </a:solidFill>
              </a:rPr>
              <a:t> A szultán Erdélyt átengedi a csecsemő királynak, így létrejött a </a:t>
            </a:r>
            <a:r>
              <a:rPr lang="hu-HU" sz="1400" b="1" dirty="0">
                <a:solidFill>
                  <a:schemeClr val="bg1"/>
                </a:solidFill>
              </a:rPr>
              <a:t>három részre szakadt ország</a:t>
            </a:r>
            <a:r>
              <a:rPr lang="hu-HU" sz="1400" dirty="0">
                <a:solidFill>
                  <a:schemeClr val="bg1"/>
                </a:solidFill>
              </a:rPr>
              <a:t>, aminek részei az </a:t>
            </a:r>
            <a:r>
              <a:rPr lang="hu-HU" sz="1400" b="1" dirty="0">
                <a:solidFill>
                  <a:schemeClr val="bg1"/>
                </a:solidFill>
              </a:rPr>
              <a:t>Erdélyi Fejedelemség</a:t>
            </a:r>
            <a:r>
              <a:rPr lang="hu-HU" sz="1400" dirty="0">
                <a:solidFill>
                  <a:schemeClr val="bg1"/>
                </a:solidFill>
              </a:rPr>
              <a:t>, az </a:t>
            </a:r>
            <a:r>
              <a:rPr lang="hu-HU" sz="1400" b="1" dirty="0">
                <a:solidFill>
                  <a:schemeClr val="bg1"/>
                </a:solidFill>
              </a:rPr>
              <a:t>Oszmán Birodalom</a:t>
            </a:r>
            <a:r>
              <a:rPr lang="hu-HU" sz="1400" dirty="0">
                <a:solidFill>
                  <a:schemeClr val="bg1"/>
                </a:solidFill>
              </a:rPr>
              <a:t> és a </a:t>
            </a:r>
            <a:r>
              <a:rPr lang="hu-HU" sz="1400" b="1" dirty="0">
                <a:solidFill>
                  <a:schemeClr val="bg1"/>
                </a:solidFill>
              </a:rPr>
              <a:t>Király Magyarország.</a:t>
            </a:r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7" name="Online médiaelem 6" title="Az ország három részre szakadása - Gyorstalpaló">
            <a:hlinkClick r:id="" action="ppaction://media"/>
            <a:extLst>
              <a:ext uri="{FF2B5EF4-FFF2-40B4-BE49-F238E27FC236}">
                <a16:creationId xmlns:a16="http://schemas.microsoft.com/office/drawing/2014/main" id="{025695F3-56E0-4AB7-A4AC-26A49867734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6827190" y="1260967"/>
            <a:ext cx="3703790" cy="208338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6768994B-310A-44DD-8585-6A37F2E53B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7190" y="3556313"/>
            <a:ext cx="3703790" cy="250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40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011484A5-082E-4717-9539-D2AB66EEE9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BD60F73E-1E8E-4756-86DD-7C69F9F15B33}"/>
              </a:ext>
            </a:extLst>
          </p:cNvPr>
          <p:cNvSpPr txBox="1"/>
          <p:nvPr/>
        </p:nvSpPr>
        <p:spPr>
          <a:xfrm>
            <a:off x="469783" y="360726"/>
            <a:ext cx="82455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</a:rPr>
              <a:t>A magyar nép vándorlása térkép alapján. A honfoglalás.</a:t>
            </a:r>
            <a:endParaRPr lang="hu-HU" sz="2000" dirty="0">
              <a:solidFill>
                <a:schemeClr val="bg1"/>
              </a:solidFill>
            </a:endParaRPr>
          </a:p>
          <a:p>
            <a:endParaRPr lang="hu-HU" sz="2400" dirty="0">
              <a:solidFill>
                <a:schemeClr val="bg1"/>
              </a:solidFill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A29C4C8-9826-4ED6-9D7A-C7DA66461328}"/>
              </a:ext>
            </a:extLst>
          </p:cNvPr>
          <p:cNvSpPr txBox="1"/>
          <p:nvPr/>
        </p:nvSpPr>
        <p:spPr>
          <a:xfrm>
            <a:off x="181849" y="1083257"/>
            <a:ext cx="6942852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A Honfoglalás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 magyar seregek amellett, hogy </a:t>
            </a:r>
            <a:r>
              <a:rPr lang="hu-HU" sz="1400" b="1" dirty="0">
                <a:solidFill>
                  <a:schemeClr val="bg1"/>
                </a:solidFill>
              </a:rPr>
              <a:t>kalandoztak</a:t>
            </a:r>
            <a:r>
              <a:rPr lang="hu-HU" sz="1400" dirty="0">
                <a:solidFill>
                  <a:schemeClr val="bg1"/>
                </a:solidFill>
              </a:rPr>
              <a:t> még rendszeresen </a:t>
            </a:r>
            <a:r>
              <a:rPr lang="hu-HU" sz="1400" b="1" dirty="0">
                <a:solidFill>
                  <a:schemeClr val="bg1"/>
                </a:solidFill>
              </a:rPr>
              <a:t>részt vettek háborúkban, olyan népek oldalán, akik hajlandók voltak fizetni</a:t>
            </a:r>
            <a:r>
              <a:rPr lang="hu-HU" sz="1400" dirty="0">
                <a:solidFill>
                  <a:schemeClr val="bg1"/>
                </a:solidFill>
              </a:rPr>
              <a:t> a magyaroknak. Az ilyen hadjáratok során </a:t>
            </a:r>
            <a:r>
              <a:rPr lang="hu-HU" sz="1400" b="1" dirty="0">
                <a:solidFill>
                  <a:schemeClr val="bg1"/>
                </a:solidFill>
              </a:rPr>
              <a:t>volt alkalma a magyarságnak feltérképezni a Kárpát-medencét</a:t>
            </a:r>
            <a:r>
              <a:rPr lang="hu-HU" sz="1400" dirty="0">
                <a:solidFill>
                  <a:schemeClr val="bg1"/>
                </a:solidFill>
              </a:rPr>
              <a:t>, ami megfelelt a nomád állattartásnak ás még </a:t>
            </a:r>
            <a:r>
              <a:rPr lang="hu-HU" sz="1400" b="1" dirty="0">
                <a:solidFill>
                  <a:schemeClr val="bg1"/>
                </a:solidFill>
              </a:rPr>
              <a:t>jobban is védhető volt, mint az Etelköz.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</a:p>
          <a:p>
            <a:r>
              <a:rPr lang="hu-HU" sz="1400" dirty="0">
                <a:solidFill>
                  <a:schemeClr val="bg1"/>
                </a:solidFill>
              </a:rPr>
              <a:t>Egy ilyen hadjárat során a </a:t>
            </a:r>
            <a:r>
              <a:rPr lang="hu-HU" sz="1400" b="1" dirty="0">
                <a:solidFill>
                  <a:schemeClr val="bg1"/>
                </a:solidFill>
              </a:rPr>
              <a:t>seregek egy része a Kárpát-medencében maradt, hogy előkészítsék a Honfoglalást.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  <a:r>
              <a:rPr lang="hu-HU" sz="1400" b="1" dirty="0">
                <a:solidFill>
                  <a:schemeClr val="bg1"/>
                </a:solidFill>
              </a:rPr>
              <a:t>895 tavaszán</a:t>
            </a:r>
            <a:r>
              <a:rPr lang="hu-HU" sz="1400" dirty="0">
                <a:solidFill>
                  <a:schemeClr val="bg1"/>
                </a:solidFill>
              </a:rPr>
              <a:t> hozzájuk csatlakozott a</a:t>
            </a:r>
            <a:r>
              <a:rPr lang="hu-HU" sz="1400" b="1" dirty="0">
                <a:solidFill>
                  <a:schemeClr val="bg1"/>
                </a:solidFill>
              </a:rPr>
              <a:t> magyar fősereg Árpád vezérletével</a:t>
            </a:r>
            <a:r>
              <a:rPr lang="hu-HU" sz="1400" dirty="0">
                <a:solidFill>
                  <a:schemeClr val="bg1"/>
                </a:solidFill>
              </a:rPr>
              <a:t>, akik a </a:t>
            </a:r>
            <a:r>
              <a:rPr lang="hu-HU" sz="1400" b="1" dirty="0">
                <a:solidFill>
                  <a:schemeClr val="bg1"/>
                </a:solidFill>
              </a:rPr>
              <a:t>Vereckei-hágón</a:t>
            </a:r>
            <a:r>
              <a:rPr lang="hu-HU" sz="1400" dirty="0">
                <a:solidFill>
                  <a:schemeClr val="bg1"/>
                </a:solidFill>
              </a:rPr>
              <a:t> át érkeztek. </a:t>
            </a:r>
            <a:r>
              <a:rPr lang="hu-HU" sz="1400" b="1" dirty="0">
                <a:solidFill>
                  <a:schemeClr val="bg1"/>
                </a:solidFill>
              </a:rPr>
              <a:t>Az Etelközben élők </a:t>
            </a:r>
            <a:r>
              <a:rPr lang="hu-HU" sz="1400" dirty="0">
                <a:solidFill>
                  <a:schemeClr val="bg1"/>
                </a:solidFill>
              </a:rPr>
              <a:t>végül a </a:t>
            </a:r>
            <a:r>
              <a:rPr lang="hu-HU" sz="1400" b="1" dirty="0">
                <a:solidFill>
                  <a:schemeClr val="bg1"/>
                </a:solidFill>
              </a:rPr>
              <a:t>besenyők támadásai miatt követték a seregeket</a:t>
            </a:r>
            <a:r>
              <a:rPr lang="hu-HU" sz="1400" dirty="0">
                <a:solidFill>
                  <a:schemeClr val="bg1"/>
                </a:solidFill>
              </a:rPr>
              <a:t>, így egy </a:t>
            </a:r>
            <a:r>
              <a:rPr lang="hu-HU" sz="1400" b="1" dirty="0">
                <a:solidFill>
                  <a:schemeClr val="bg1"/>
                </a:solidFill>
              </a:rPr>
              <a:t>kényszerített szállásterület cserélő beszélhetünk. 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895-ben a Dunától keletre eső területek magyar kézre kerültek</a:t>
            </a:r>
            <a:r>
              <a:rPr lang="hu-HU" sz="1400" dirty="0">
                <a:solidFill>
                  <a:schemeClr val="bg1"/>
                </a:solidFill>
              </a:rPr>
              <a:t>, a bolgár haderők kiszorultak Erdélyből és a Tisza vidékéről (így a magyarok rendkívül fontos sóbányáikhoz is hozzájutottak). </a:t>
            </a:r>
            <a:r>
              <a:rPr lang="hu-HU" sz="1400" b="1" dirty="0">
                <a:solidFill>
                  <a:schemeClr val="bg1"/>
                </a:solidFill>
              </a:rPr>
              <a:t>900-ra az egész Kárpát-medence magyar kézre került</a:t>
            </a:r>
            <a:r>
              <a:rPr lang="hu-HU" sz="1400" dirty="0">
                <a:solidFill>
                  <a:schemeClr val="bg1"/>
                </a:solidFill>
              </a:rPr>
              <a:t>. </a:t>
            </a:r>
          </a:p>
          <a:p>
            <a:r>
              <a:rPr lang="hu-HU" sz="1400" dirty="0">
                <a:solidFill>
                  <a:schemeClr val="bg1"/>
                </a:solidFill>
              </a:rPr>
              <a:t> </a:t>
            </a:r>
          </a:p>
          <a:p>
            <a:r>
              <a:rPr lang="hu-HU" sz="1400" i="1" u="sng" dirty="0">
                <a:solidFill>
                  <a:schemeClr val="bg1"/>
                </a:solidFill>
              </a:rPr>
              <a:t>A magyarság életmódja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 magyarság </a:t>
            </a:r>
            <a:r>
              <a:rPr lang="hu-HU" sz="1400" b="1" dirty="0">
                <a:solidFill>
                  <a:schemeClr val="bg1"/>
                </a:solidFill>
              </a:rPr>
              <a:t>lovasnomád életmódban élt</a:t>
            </a:r>
            <a:r>
              <a:rPr lang="hu-HU" sz="1400" dirty="0">
                <a:solidFill>
                  <a:schemeClr val="bg1"/>
                </a:solidFill>
              </a:rPr>
              <a:t>, ez azt jeleni, hogy </a:t>
            </a:r>
            <a:r>
              <a:rPr lang="hu-HU" sz="1400" b="1" dirty="0">
                <a:solidFill>
                  <a:schemeClr val="bg1"/>
                </a:solidFill>
              </a:rPr>
              <a:t>jurtában aludtak</a:t>
            </a:r>
            <a:r>
              <a:rPr lang="hu-HU" sz="1400" dirty="0">
                <a:solidFill>
                  <a:schemeClr val="bg1"/>
                </a:solidFill>
              </a:rPr>
              <a:t> és nagy szerepet játszottak életükben a lovak. Harcmodorukat tekintve </a:t>
            </a:r>
            <a:r>
              <a:rPr lang="hu-HU" sz="1400" b="1" dirty="0">
                <a:solidFill>
                  <a:schemeClr val="bg1"/>
                </a:solidFill>
              </a:rPr>
              <a:t>könnyűlovas harcmodor</a:t>
            </a:r>
            <a:r>
              <a:rPr lang="hu-HU" sz="1400" dirty="0">
                <a:solidFill>
                  <a:schemeClr val="bg1"/>
                </a:solidFill>
              </a:rPr>
              <a:t> volt a meghatározó, fő fegyvereik a </a:t>
            </a:r>
            <a:r>
              <a:rPr lang="hu-HU" sz="1400" b="1" dirty="0">
                <a:solidFill>
                  <a:schemeClr val="bg1"/>
                </a:solidFill>
              </a:rPr>
              <a:t>reflexíj, szablya, buzogány</a:t>
            </a:r>
            <a:r>
              <a:rPr lang="hu-HU" sz="1400" dirty="0">
                <a:solidFill>
                  <a:schemeClr val="bg1"/>
                </a:solidFill>
              </a:rPr>
              <a:t> és a </a:t>
            </a:r>
            <a:r>
              <a:rPr lang="hu-HU" sz="1400" b="1" dirty="0">
                <a:solidFill>
                  <a:schemeClr val="bg1"/>
                </a:solidFill>
              </a:rPr>
              <a:t>lovasíjászat volt a legnagyobb erősségük.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Kalandozásaik egyészen 955-ig voltak nyugat fele</a:t>
            </a:r>
            <a:r>
              <a:rPr lang="hu-HU" sz="1400" dirty="0">
                <a:solidFill>
                  <a:schemeClr val="bg1"/>
                </a:solidFill>
              </a:rPr>
              <a:t>, amikor is </a:t>
            </a:r>
            <a:r>
              <a:rPr lang="hu-HU" sz="1400" b="1" dirty="0">
                <a:solidFill>
                  <a:schemeClr val="bg1"/>
                </a:solidFill>
              </a:rPr>
              <a:t>Augsburgnál vereség</a:t>
            </a:r>
            <a:r>
              <a:rPr lang="hu-HU" sz="1400" dirty="0">
                <a:solidFill>
                  <a:schemeClr val="bg1"/>
                </a:solidFill>
              </a:rPr>
              <a:t>et szenvedtek és többek között Lehel és </a:t>
            </a:r>
            <a:r>
              <a:rPr lang="hu-HU" sz="1400" dirty="0" err="1">
                <a:solidFill>
                  <a:schemeClr val="bg1"/>
                </a:solidFill>
              </a:rPr>
              <a:t>Vérbulcsú</a:t>
            </a:r>
            <a:r>
              <a:rPr lang="hu-HU" sz="1400" dirty="0">
                <a:solidFill>
                  <a:schemeClr val="bg1"/>
                </a:solidFill>
              </a:rPr>
              <a:t> vezért is kivégezték. Habár egészen </a:t>
            </a:r>
            <a:r>
              <a:rPr lang="hu-HU" sz="1400" b="1" dirty="0">
                <a:solidFill>
                  <a:schemeClr val="bg1"/>
                </a:solidFill>
              </a:rPr>
              <a:t>970-ig folytatódtak a kalandozások Bizánc fele</a:t>
            </a:r>
            <a:r>
              <a:rPr lang="hu-HU" sz="1400" dirty="0">
                <a:solidFill>
                  <a:schemeClr val="bg1"/>
                </a:solidFill>
              </a:rPr>
              <a:t>, de ezután befejeződött a kalandozások kora.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63FDF2D6-B459-4ECC-AC5D-9F947A477A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958" y="1083256"/>
            <a:ext cx="3729038" cy="472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82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13D4134C-0C03-4922-99DA-EA1F8489B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FFB95CFA-3996-4A6C-87A7-DDEFC14A6771}"/>
              </a:ext>
            </a:extLst>
          </p:cNvPr>
          <p:cNvSpPr txBox="1"/>
          <p:nvPr/>
        </p:nvSpPr>
        <p:spPr>
          <a:xfrm>
            <a:off x="453005" y="369116"/>
            <a:ext cx="6837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i="1" dirty="0">
                <a:solidFill>
                  <a:schemeClr val="bg1"/>
                </a:solidFill>
              </a:rPr>
              <a:t>A mohácsi vész és az ország részekre szakadása. Végvári küzdelmek.</a:t>
            </a:r>
            <a:endParaRPr lang="hu-HU" dirty="0">
              <a:solidFill>
                <a:schemeClr val="bg1"/>
              </a:solidFill>
            </a:endParaRPr>
          </a:p>
          <a:p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F2DE4089-7F7B-459C-87B6-6E6243CB4C13}"/>
              </a:ext>
            </a:extLst>
          </p:cNvPr>
          <p:cNvSpPr txBox="1"/>
          <p:nvPr/>
        </p:nvSpPr>
        <p:spPr>
          <a:xfrm>
            <a:off x="453005" y="1654249"/>
            <a:ext cx="505856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i="1" u="sng" dirty="0">
                <a:solidFill>
                  <a:schemeClr val="bg1"/>
                </a:solidFill>
              </a:rPr>
              <a:t>Az új végvárrendszer kialakulása</a:t>
            </a:r>
            <a:endParaRPr lang="hu-HU" sz="1400" dirty="0">
              <a:solidFill>
                <a:schemeClr val="bg1"/>
              </a:solidFill>
            </a:endParaRPr>
          </a:p>
          <a:p>
            <a:pPr algn="ctr"/>
            <a:r>
              <a:rPr lang="hu-HU" sz="1400" dirty="0">
                <a:solidFill>
                  <a:schemeClr val="bg1"/>
                </a:solidFill>
              </a:rPr>
              <a:t>Az újonnan kialakult </a:t>
            </a:r>
            <a:r>
              <a:rPr lang="hu-HU" sz="1400" b="1" dirty="0">
                <a:solidFill>
                  <a:schemeClr val="bg1"/>
                </a:solidFill>
              </a:rPr>
              <a:t>Királyi Magyarország</a:t>
            </a:r>
            <a:r>
              <a:rPr lang="hu-HU" sz="1400" dirty="0">
                <a:solidFill>
                  <a:schemeClr val="bg1"/>
                </a:solidFill>
              </a:rPr>
              <a:t> területén a Habsburg fennhatóság befolyása a jellemző. Ezt a területet egy </a:t>
            </a:r>
            <a:r>
              <a:rPr lang="hu-HU" sz="1400" b="1" dirty="0">
                <a:solidFill>
                  <a:schemeClr val="bg1"/>
                </a:solidFill>
              </a:rPr>
              <a:t>ütközőzónaként használták</a:t>
            </a:r>
            <a:r>
              <a:rPr lang="hu-HU" sz="1400" dirty="0">
                <a:solidFill>
                  <a:schemeClr val="bg1"/>
                </a:solidFill>
              </a:rPr>
              <a:t> az Oszmán és a Habsburg Birodalom között. Az ország </a:t>
            </a:r>
            <a:r>
              <a:rPr lang="hu-HU" sz="1400" b="1" dirty="0">
                <a:solidFill>
                  <a:schemeClr val="bg1"/>
                </a:solidFill>
              </a:rPr>
              <a:t>nem kapott pénzügyi segítséget</a:t>
            </a:r>
            <a:r>
              <a:rPr lang="hu-HU" sz="1400" dirty="0">
                <a:solidFill>
                  <a:schemeClr val="bg1"/>
                </a:solidFill>
              </a:rPr>
              <a:t>, viszont a végvárrendszer kialakítását jelentősnek tartották. Így jött végre a második végvárrendszer, amit </a:t>
            </a:r>
            <a:r>
              <a:rPr lang="hu-HU" sz="1400" b="1" dirty="0">
                <a:solidFill>
                  <a:schemeClr val="bg1"/>
                </a:solidFill>
              </a:rPr>
              <a:t>Szigetvár, Kanizsa, Veszprém, Drégely, Eger, Szolnok, Temesvár</a:t>
            </a:r>
            <a:r>
              <a:rPr lang="hu-HU" sz="1400" dirty="0">
                <a:solidFill>
                  <a:schemeClr val="bg1"/>
                </a:solidFill>
              </a:rPr>
              <a:t> és </a:t>
            </a:r>
            <a:r>
              <a:rPr lang="hu-HU" sz="1400" b="1" dirty="0">
                <a:solidFill>
                  <a:schemeClr val="bg1"/>
                </a:solidFill>
              </a:rPr>
              <a:t>Várad</a:t>
            </a:r>
            <a:r>
              <a:rPr lang="hu-HU" sz="1400" dirty="0">
                <a:solidFill>
                  <a:schemeClr val="bg1"/>
                </a:solidFill>
              </a:rPr>
              <a:t> alkotott.</a:t>
            </a:r>
          </a:p>
          <a:p>
            <a:pPr algn="ctr"/>
            <a:r>
              <a:rPr lang="hu-HU" sz="1400" b="1" dirty="0">
                <a:solidFill>
                  <a:schemeClr val="bg1"/>
                </a:solidFill>
              </a:rPr>
              <a:t>1552</a:t>
            </a:r>
            <a:r>
              <a:rPr lang="hu-HU" sz="1400" dirty="0">
                <a:solidFill>
                  <a:schemeClr val="bg1"/>
                </a:solidFill>
              </a:rPr>
              <a:t>-ban a török sereg, hogy megszerezze a Tiszántúlt </a:t>
            </a:r>
            <a:r>
              <a:rPr lang="hu-HU" sz="1400" b="1" dirty="0">
                <a:solidFill>
                  <a:schemeClr val="bg1"/>
                </a:solidFill>
              </a:rPr>
              <a:t>jelentős végvárakat foglalt el</a:t>
            </a:r>
            <a:r>
              <a:rPr lang="hu-HU" sz="1400" dirty="0">
                <a:solidFill>
                  <a:schemeClr val="bg1"/>
                </a:solidFill>
              </a:rPr>
              <a:t>. Többek között </a:t>
            </a:r>
            <a:r>
              <a:rPr lang="hu-HU" sz="1400" b="1" dirty="0">
                <a:solidFill>
                  <a:schemeClr val="bg1"/>
                </a:solidFill>
              </a:rPr>
              <a:t>Drégelyt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Temesvárt</a:t>
            </a:r>
            <a:r>
              <a:rPr lang="hu-HU" sz="1400" dirty="0">
                <a:solidFill>
                  <a:schemeClr val="bg1"/>
                </a:solidFill>
              </a:rPr>
              <a:t> és </a:t>
            </a:r>
            <a:r>
              <a:rPr lang="hu-HU" sz="1400" b="1" dirty="0">
                <a:solidFill>
                  <a:schemeClr val="bg1"/>
                </a:solidFill>
              </a:rPr>
              <a:t>Szolnokot</a:t>
            </a:r>
            <a:r>
              <a:rPr lang="hu-HU" sz="1400" dirty="0">
                <a:solidFill>
                  <a:schemeClr val="bg1"/>
                </a:solidFill>
              </a:rPr>
              <a:t> is elfoglalta, viszont </a:t>
            </a:r>
            <a:r>
              <a:rPr lang="hu-HU" sz="1400" b="1" dirty="0">
                <a:solidFill>
                  <a:schemeClr val="bg1"/>
                </a:solidFill>
              </a:rPr>
              <a:t>Dobó István vezetésével az egri vár magyar kézen maradt</a:t>
            </a:r>
            <a:r>
              <a:rPr lang="hu-HU" sz="1400" dirty="0">
                <a:solidFill>
                  <a:schemeClr val="bg1"/>
                </a:solidFill>
              </a:rPr>
              <a:t>. Végül 1566-ban sikerült a Zrínyi Miklós által védett </a:t>
            </a:r>
            <a:r>
              <a:rPr lang="hu-HU" sz="1400" b="1" dirty="0">
                <a:solidFill>
                  <a:schemeClr val="bg1"/>
                </a:solidFill>
              </a:rPr>
              <a:t>Szigetvárt</a:t>
            </a:r>
            <a:r>
              <a:rPr lang="hu-HU" sz="1400" dirty="0">
                <a:solidFill>
                  <a:schemeClr val="bg1"/>
                </a:solidFill>
              </a:rPr>
              <a:t> is bevennie a török seregnek viszont az ostrom alatt </a:t>
            </a:r>
            <a:r>
              <a:rPr lang="hu-HU" sz="1400" b="1" dirty="0">
                <a:solidFill>
                  <a:schemeClr val="bg1"/>
                </a:solidFill>
              </a:rPr>
              <a:t>meghalt Szulejmán szultán</a:t>
            </a:r>
            <a:r>
              <a:rPr lang="hu-HU" sz="1400" dirty="0">
                <a:solidFill>
                  <a:schemeClr val="bg1"/>
                </a:solidFill>
              </a:rPr>
              <a:t> és ezzel a </a:t>
            </a:r>
            <a:r>
              <a:rPr lang="hu-HU" sz="1400" b="1" dirty="0">
                <a:solidFill>
                  <a:schemeClr val="bg1"/>
                </a:solidFill>
              </a:rPr>
              <a:t>török hódítások kora véget ért</a:t>
            </a:r>
            <a:r>
              <a:rPr lang="hu-HU" sz="1400" dirty="0">
                <a:solidFill>
                  <a:schemeClr val="bg1"/>
                </a:solidFill>
              </a:rPr>
              <a:t>.</a:t>
            </a:r>
          </a:p>
          <a:p>
            <a:pPr algn="ctr"/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5AB23A0C-27E4-4FAA-B8C1-0F396E6786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717" y="1654249"/>
            <a:ext cx="4435995" cy="319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857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>
            <a:extLst>
              <a:ext uri="{FF2B5EF4-FFF2-40B4-BE49-F238E27FC236}">
                <a16:creationId xmlns:a16="http://schemas.microsoft.com/office/drawing/2014/main" id="{12891B42-F510-4DA9-AB11-645682918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0455C85-CC2D-47D2-8C60-1A7F72DFA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275" y="681036"/>
            <a:ext cx="9096375" cy="223839"/>
          </a:xfrm>
        </p:spPr>
        <p:txBody>
          <a:bodyPr>
            <a:noAutofit/>
          </a:bodyPr>
          <a:lstStyle/>
          <a:p>
            <a:r>
              <a:rPr lang="hu-HU" sz="2000" b="1" dirty="0">
                <a:solidFill>
                  <a:schemeClr val="bg1"/>
                </a:solidFill>
              </a:rPr>
              <a:t>Géza fejedelemsége és Szent István államszervező tevékenysége.</a:t>
            </a:r>
            <a:br>
              <a:rPr lang="hu-HU" sz="2000" dirty="0">
                <a:solidFill>
                  <a:schemeClr val="bg1"/>
                </a:solidFill>
              </a:rPr>
            </a:b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0769477-B615-48DC-A2D3-8695E3F44EF4}"/>
              </a:ext>
            </a:extLst>
          </p:cNvPr>
          <p:cNvSpPr txBox="1"/>
          <p:nvPr/>
        </p:nvSpPr>
        <p:spPr>
          <a:xfrm>
            <a:off x="295275" y="1234318"/>
            <a:ext cx="996935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Előzmények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A X. század végén, a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  <a:r>
              <a:rPr lang="hu-HU" sz="1400" b="1" dirty="0">
                <a:solidFill>
                  <a:schemeClr val="bg1"/>
                </a:solidFill>
              </a:rPr>
              <a:t>kalandozások lezárulása után</a:t>
            </a:r>
            <a:r>
              <a:rPr lang="hu-HU" sz="1400" dirty="0">
                <a:solidFill>
                  <a:schemeClr val="bg1"/>
                </a:solidFill>
              </a:rPr>
              <a:t> a magyarság válaszút elé került. A tét nagy volt: </a:t>
            </a:r>
            <a:r>
              <a:rPr lang="hu-HU" sz="1400" b="1" dirty="0">
                <a:solidFill>
                  <a:schemeClr val="bg1"/>
                </a:solidFill>
              </a:rPr>
              <a:t>fennmaradás vagy pusztulás</a:t>
            </a:r>
            <a:r>
              <a:rPr lang="hu-HU" sz="1400" dirty="0">
                <a:solidFill>
                  <a:schemeClr val="bg1"/>
                </a:solidFill>
              </a:rPr>
              <a:t>. A csatlakozás a kialakuló keresztény, feudális Európához, a megmaradást biztosította. </a:t>
            </a:r>
          </a:p>
          <a:p>
            <a:r>
              <a:rPr lang="hu-HU" sz="1400" i="1" dirty="0">
                <a:solidFill>
                  <a:schemeClr val="bg1"/>
                </a:solidFill>
              </a:rPr>
              <a:t> </a:t>
            </a:r>
            <a:endParaRPr lang="hu-HU" sz="1400" dirty="0">
              <a:solidFill>
                <a:schemeClr val="bg1"/>
              </a:solidFill>
            </a:endParaRP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AF7D687D-88A4-463C-A9D7-44312A59F2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517" y="3336654"/>
            <a:ext cx="4133357" cy="2746099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78ED6D0C-5F8A-4A43-BD67-9BDE23746207}"/>
              </a:ext>
            </a:extLst>
          </p:cNvPr>
          <p:cNvSpPr txBox="1"/>
          <p:nvPr/>
        </p:nvSpPr>
        <p:spPr>
          <a:xfrm>
            <a:off x="295275" y="2982531"/>
            <a:ext cx="433511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i="1" u="sng" dirty="0">
                <a:solidFill>
                  <a:schemeClr val="bg1"/>
                </a:solidFill>
              </a:rPr>
              <a:t>Géza fejedelem</a:t>
            </a:r>
            <a:endParaRPr lang="hu-HU" dirty="0">
              <a:solidFill>
                <a:schemeClr val="bg1"/>
              </a:solidFill>
            </a:endParaRPr>
          </a:p>
          <a:p>
            <a:r>
              <a:rPr lang="hu-HU" b="1" dirty="0">
                <a:solidFill>
                  <a:schemeClr val="bg1"/>
                </a:solidFill>
              </a:rPr>
              <a:t>970-ben Géza fejedelem </a:t>
            </a:r>
            <a:r>
              <a:rPr lang="hu-HU" dirty="0">
                <a:solidFill>
                  <a:schemeClr val="bg1"/>
                </a:solidFill>
              </a:rPr>
              <a:t>kerül a hatalomba. 972 húsvétján követeket küld a bajor uralkodónak azzal a céllal, hogy </a:t>
            </a:r>
            <a:r>
              <a:rPr lang="hu-HU" b="1" dirty="0">
                <a:solidFill>
                  <a:schemeClr val="bg1"/>
                </a:solidFill>
              </a:rPr>
              <a:t>keresztény hittérítő papokat és lovagokat kérjen</a:t>
            </a:r>
            <a:r>
              <a:rPr lang="hu-HU" dirty="0">
                <a:solidFill>
                  <a:schemeClr val="bg1"/>
                </a:solidFill>
              </a:rPr>
              <a:t>, a </a:t>
            </a:r>
            <a:r>
              <a:rPr lang="hu-HU" b="1" dirty="0">
                <a:solidFill>
                  <a:schemeClr val="bg1"/>
                </a:solidFill>
              </a:rPr>
              <a:t>kereszténység meghonosításához</a:t>
            </a:r>
            <a:r>
              <a:rPr lang="hu-HU" dirty="0">
                <a:solidFill>
                  <a:schemeClr val="bg1"/>
                </a:solidFill>
              </a:rPr>
              <a:t>. Emellett fiát </a:t>
            </a:r>
            <a:r>
              <a:rPr lang="hu-HU" b="1" dirty="0">
                <a:solidFill>
                  <a:schemeClr val="bg1"/>
                </a:solidFill>
              </a:rPr>
              <a:t>Vajkot (későbbi Istvánt) érdekből összeházasította Gizella bajor hercegnővel</a:t>
            </a:r>
            <a:r>
              <a:rPr lang="hu-HU" dirty="0">
                <a:solidFill>
                  <a:schemeClr val="bg1"/>
                </a:solidFill>
              </a:rPr>
              <a:t>. Ezen kívül átvette a </a:t>
            </a:r>
            <a:r>
              <a:rPr lang="hu-HU" b="1" dirty="0">
                <a:solidFill>
                  <a:schemeClr val="bg1"/>
                </a:solidFill>
              </a:rPr>
              <a:t>Nyugat-Európában használt utódlási rendszert (</a:t>
            </a:r>
            <a:r>
              <a:rPr lang="hu-HU" b="1" dirty="0" err="1">
                <a:solidFill>
                  <a:schemeClr val="bg1"/>
                </a:solidFill>
              </a:rPr>
              <a:t>primogenitúra</a:t>
            </a:r>
            <a:r>
              <a:rPr lang="hu-HU" b="1" dirty="0">
                <a:solidFill>
                  <a:schemeClr val="bg1"/>
                </a:solidFill>
              </a:rPr>
              <a:t>)</a:t>
            </a:r>
            <a:r>
              <a:rPr lang="hu-HU" dirty="0">
                <a:solidFill>
                  <a:schemeClr val="bg1"/>
                </a:solidFill>
              </a:rPr>
              <a:t>, ami szerint az idősebb fiúgyermekre száll a hatalom.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665274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>
            <a:extLst>
              <a:ext uri="{FF2B5EF4-FFF2-40B4-BE49-F238E27FC236}">
                <a16:creationId xmlns:a16="http://schemas.microsoft.com/office/drawing/2014/main" id="{9C5781B7-E305-4D6A-BFE5-C244DE69C2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D0AC4F64-6B11-4E99-B8D8-8FE6E1CBCD05}"/>
              </a:ext>
            </a:extLst>
          </p:cNvPr>
          <p:cNvSpPr txBox="1"/>
          <p:nvPr/>
        </p:nvSpPr>
        <p:spPr>
          <a:xfrm>
            <a:off x="390525" y="352425"/>
            <a:ext cx="7467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</a:rPr>
              <a:t>Géza fejedelemsége és Szent István államszervező tevékenysége.</a:t>
            </a:r>
            <a:br>
              <a:rPr lang="hu-HU" sz="2000" dirty="0">
                <a:solidFill>
                  <a:schemeClr val="bg1"/>
                </a:solidFill>
              </a:rPr>
            </a:br>
            <a:endParaRPr lang="hu-HU" sz="2000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FFB57CA0-E367-4CEC-BBCD-9A51AFCD7101}"/>
              </a:ext>
            </a:extLst>
          </p:cNvPr>
          <p:cNvSpPr txBox="1"/>
          <p:nvPr/>
        </p:nvSpPr>
        <p:spPr>
          <a:xfrm>
            <a:off x="390525" y="4955316"/>
            <a:ext cx="116681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/>
                </a:solidFill>
              </a:rPr>
              <a:t> </a:t>
            </a:r>
          </a:p>
          <a:p>
            <a:r>
              <a:rPr lang="hu-HU" sz="1400" i="1" u="sng" dirty="0">
                <a:solidFill>
                  <a:schemeClr val="bg1"/>
                </a:solidFill>
              </a:rPr>
              <a:t>Az utódlás kérdése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Utódjaként Imre herceget szánta</a:t>
            </a:r>
            <a:r>
              <a:rPr lang="hu-HU" sz="1400" dirty="0">
                <a:solidFill>
                  <a:schemeClr val="bg1"/>
                </a:solidFill>
              </a:rPr>
              <a:t>, hozzá fogalmazta meg </a:t>
            </a:r>
            <a:r>
              <a:rPr lang="hu-HU" sz="1400" b="1" dirty="0">
                <a:solidFill>
                  <a:schemeClr val="bg1"/>
                </a:solidFill>
              </a:rPr>
              <a:t>Intelmek</a:t>
            </a:r>
            <a:r>
              <a:rPr lang="hu-HU" sz="1400" dirty="0">
                <a:solidFill>
                  <a:schemeClr val="bg1"/>
                </a:solidFill>
              </a:rPr>
              <a:t> című írását, amiben elmagyarázta, hogyan legyen jó uralkodó. Ezek ellenére </a:t>
            </a:r>
            <a:r>
              <a:rPr lang="hu-HU" sz="1400" b="1" dirty="0">
                <a:solidFill>
                  <a:schemeClr val="bg1"/>
                </a:solidFill>
              </a:rPr>
              <a:t>Imre 1033-ban meghalt. </a:t>
            </a:r>
            <a:r>
              <a:rPr lang="hu-HU" sz="1400" dirty="0">
                <a:solidFill>
                  <a:schemeClr val="bg1"/>
                </a:solidFill>
              </a:rPr>
              <a:t>István egy rokona, </a:t>
            </a:r>
            <a:r>
              <a:rPr lang="hu-HU" sz="1400" b="1" dirty="0">
                <a:solidFill>
                  <a:schemeClr val="bg1"/>
                </a:solidFill>
              </a:rPr>
              <a:t>Vazul magának akarta a hatalmat</a:t>
            </a:r>
            <a:r>
              <a:rPr lang="hu-HU" sz="1400" dirty="0">
                <a:solidFill>
                  <a:schemeClr val="bg1"/>
                </a:solidFill>
              </a:rPr>
              <a:t>, ezért merényletet tervezett a király ellen. Amikor kiderült, István </a:t>
            </a:r>
            <a:r>
              <a:rPr lang="hu-HU" sz="1400" b="1" dirty="0">
                <a:solidFill>
                  <a:schemeClr val="bg1"/>
                </a:solidFill>
              </a:rPr>
              <a:t>büntetésből megvakíttatta</a:t>
            </a:r>
            <a:r>
              <a:rPr lang="hu-HU" sz="1400" dirty="0">
                <a:solidFill>
                  <a:schemeClr val="bg1"/>
                </a:solidFill>
              </a:rPr>
              <a:t> és fiai András, Béla és Levente elmenekült az országból. Végül utódjaként a velencei neveltetésű Orseolo Pétert nevezte meg. István 1038-ban halt meg.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9CABE381-7D9E-45DB-8570-B3F9EF87F69A}"/>
              </a:ext>
            </a:extLst>
          </p:cNvPr>
          <p:cNvSpPr txBox="1"/>
          <p:nvPr/>
        </p:nvSpPr>
        <p:spPr>
          <a:xfrm>
            <a:off x="390525" y="1060311"/>
            <a:ext cx="86947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Szent István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997-ben</a:t>
            </a:r>
            <a:r>
              <a:rPr lang="hu-HU" sz="1400" dirty="0">
                <a:solidFill>
                  <a:schemeClr val="bg1"/>
                </a:solidFill>
              </a:rPr>
              <a:t> meghalt Géza fejedelem és Istvánra szállt a hatalom. </a:t>
            </a:r>
            <a:r>
              <a:rPr lang="hu-HU" sz="1400" b="1" dirty="0">
                <a:solidFill>
                  <a:schemeClr val="bg1"/>
                </a:solidFill>
              </a:rPr>
              <a:t>Koppány</a:t>
            </a:r>
            <a:r>
              <a:rPr lang="hu-HU" sz="1400" dirty="0">
                <a:solidFill>
                  <a:schemeClr val="bg1"/>
                </a:solidFill>
              </a:rPr>
              <a:t> azonban </a:t>
            </a:r>
            <a:r>
              <a:rPr lang="hu-HU" sz="1400" b="1" dirty="0">
                <a:solidFill>
                  <a:schemeClr val="bg1"/>
                </a:solidFill>
              </a:rPr>
              <a:t>hatalomra kívánt kerülni, de István végül legyőzte őt</a:t>
            </a:r>
            <a:r>
              <a:rPr lang="hu-HU" sz="1400" dirty="0">
                <a:solidFill>
                  <a:schemeClr val="bg1"/>
                </a:solidFill>
              </a:rPr>
              <a:t> és testét felnégyeltette. Hogy hatalmát megszilárdítsa </a:t>
            </a:r>
            <a:r>
              <a:rPr lang="hu-HU" sz="1400" b="1" dirty="0">
                <a:solidFill>
                  <a:schemeClr val="bg1"/>
                </a:solidFill>
              </a:rPr>
              <a:t>II. Szilveszter pápától kér koronát</a:t>
            </a:r>
            <a:r>
              <a:rPr lang="hu-HU" sz="1400" dirty="0">
                <a:solidFill>
                  <a:schemeClr val="bg1"/>
                </a:solidFill>
              </a:rPr>
              <a:t> és 1000. karácsonyán vagy 1001. január 1-én </a:t>
            </a:r>
            <a:r>
              <a:rPr lang="hu-HU" sz="1400" b="1" dirty="0">
                <a:solidFill>
                  <a:schemeClr val="bg1"/>
                </a:solidFill>
              </a:rPr>
              <a:t>meg is koronázták</a:t>
            </a:r>
            <a:r>
              <a:rPr lang="hu-HU" sz="1400" dirty="0">
                <a:solidFill>
                  <a:schemeClr val="bg1"/>
                </a:solidFill>
              </a:rPr>
              <a:t> (nem tudni pontosan mikor). Végül 1003-ban az erdélyi Gyulát is megfosztja hatalmától.</a:t>
            </a:r>
          </a:p>
          <a:p>
            <a:endParaRPr lang="hu-HU" sz="1400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510EF52C-819B-4A88-A330-A20E18278C4A}"/>
              </a:ext>
            </a:extLst>
          </p:cNvPr>
          <p:cNvSpPr txBox="1"/>
          <p:nvPr/>
        </p:nvSpPr>
        <p:spPr>
          <a:xfrm>
            <a:off x="390525" y="2265243"/>
            <a:ext cx="97517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Egyházrendszer kiépítése</a:t>
            </a:r>
            <a:endParaRPr lang="hu-HU" sz="1400" dirty="0">
              <a:solidFill>
                <a:schemeClr val="bg1"/>
              </a:solidFill>
            </a:endParaRPr>
          </a:p>
          <a:p>
            <a:pPr lvl="0"/>
            <a:r>
              <a:rPr lang="hu-HU" sz="1400" b="1" dirty="0">
                <a:solidFill>
                  <a:schemeClr val="bg1"/>
                </a:solidFill>
              </a:rPr>
              <a:t>10 egyházmegyét, 10 püspökséget alapított,</a:t>
            </a:r>
            <a:r>
              <a:rPr lang="hu-HU" sz="1400" dirty="0">
                <a:solidFill>
                  <a:schemeClr val="bg1"/>
                </a:solidFill>
              </a:rPr>
              <a:t> közülük Esztergom érseki rangot.  Bevezette a </a:t>
            </a:r>
            <a:r>
              <a:rPr lang="hu-HU" sz="1400" b="1" dirty="0">
                <a:solidFill>
                  <a:schemeClr val="bg1"/>
                </a:solidFill>
              </a:rPr>
              <a:t>tizedadót</a:t>
            </a:r>
            <a:r>
              <a:rPr lang="hu-HU" sz="1400" dirty="0">
                <a:solidFill>
                  <a:schemeClr val="bg1"/>
                </a:solidFill>
              </a:rPr>
              <a:t> (a termény egytizede az egyházhoz kerül) </a:t>
            </a:r>
            <a:r>
              <a:rPr lang="hu-HU" sz="1400" b="1" dirty="0">
                <a:solidFill>
                  <a:schemeClr val="bg1"/>
                </a:solidFill>
              </a:rPr>
              <a:t>10 falunkként egy templomot</a:t>
            </a:r>
            <a:r>
              <a:rPr lang="hu-HU" sz="1400" dirty="0">
                <a:solidFill>
                  <a:schemeClr val="bg1"/>
                </a:solidFill>
              </a:rPr>
              <a:t> kellett építeni </a:t>
            </a:r>
            <a:r>
              <a:rPr lang="hu-HU" sz="1400" b="1" dirty="0">
                <a:solidFill>
                  <a:schemeClr val="bg1"/>
                </a:solidFill>
              </a:rPr>
              <a:t>vasárnaponként kötelezővé tette a templomba járást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  <a:r>
              <a:rPr lang="hu-HU" sz="1400" b="1" dirty="0">
                <a:solidFill>
                  <a:schemeClr val="bg1"/>
                </a:solidFill>
              </a:rPr>
              <a:t>kötelezővé tette a böjt betartását.</a:t>
            </a:r>
            <a:endParaRPr lang="hu-HU" sz="1400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FE2C69FF-71D0-4582-90AA-3CAAB35AB7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2290" y="1242596"/>
            <a:ext cx="1511254" cy="1614968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A6CFCE29-08C9-467F-AEAD-6C5FA933407C}"/>
              </a:ext>
            </a:extLst>
          </p:cNvPr>
          <p:cNvSpPr txBox="1"/>
          <p:nvPr/>
        </p:nvSpPr>
        <p:spPr>
          <a:xfrm>
            <a:off x="390525" y="3273330"/>
            <a:ext cx="95550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Közigazgatás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István </a:t>
            </a:r>
            <a:r>
              <a:rPr lang="hu-HU" sz="1400" b="1" dirty="0">
                <a:solidFill>
                  <a:schemeClr val="bg1"/>
                </a:solidFill>
              </a:rPr>
              <a:t>országát vármegyékre osztotta szét</a:t>
            </a:r>
            <a:r>
              <a:rPr lang="hu-HU" sz="1400" dirty="0">
                <a:solidFill>
                  <a:schemeClr val="bg1"/>
                </a:solidFill>
              </a:rPr>
              <a:t>, minden vármegye </a:t>
            </a:r>
            <a:r>
              <a:rPr lang="hu-HU" sz="1400" b="1" dirty="0">
                <a:solidFill>
                  <a:schemeClr val="bg1"/>
                </a:solidFill>
              </a:rPr>
              <a:t>központjába egy vár állott</a:t>
            </a:r>
            <a:r>
              <a:rPr lang="hu-HU" sz="1400" dirty="0">
                <a:solidFill>
                  <a:schemeClr val="bg1"/>
                </a:solidFill>
              </a:rPr>
              <a:t>. A vármegyék </a:t>
            </a:r>
            <a:r>
              <a:rPr lang="hu-HU" sz="1400" b="1" dirty="0">
                <a:solidFill>
                  <a:schemeClr val="bg1"/>
                </a:solidFill>
              </a:rPr>
              <a:t>vezetője az ispán</a:t>
            </a:r>
            <a:r>
              <a:rPr lang="hu-HU" sz="1400" dirty="0">
                <a:solidFill>
                  <a:schemeClr val="bg1"/>
                </a:solidFill>
              </a:rPr>
              <a:t> volt. Az ő hatáskörük alá tartozott az </a:t>
            </a:r>
            <a:r>
              <a:rPr lang="hu-HU" sz="1400" b="1" dirty="0">
                <a:solidFill>
                  <a:schemeClr val="bg1"/>
                </a:solidFill>
              </a:rPr>
              <a:t>adószedés, a törvénykezés, a katonai ügyek</a:t>
            </a:r>
            <a:r>
              <a:rPr lang="hu-HU" sz="1400" dirty="0">
                <a:solidFill>
                  <a:schemeClr val="bg1"/>
                </a:solidFill>
              </a:rPr>
              <a:t> intézése és az </a:t>
            </a:r>
            <a:r>
              <a:rPr lang="hu-HU" sz="1400" b="1" dirty="0">
                <a:solidFill>
                  <a:schemeClr val="bg1"/>
                </a:solidFill>
              </a:rPr>
              <a:t>elszámolás a király felé. </a:t>
            </a:r>
            <a:r>
              <a:rPr lang="hu-HU" sz="1400" dirty="0">
                <a:solidFill>
                  <a:schemeClr val="bg1"/>
                </a:solidFill>
              </a:rPr>
              <a:t>A vármegyéken belül </a:t>
            </a:r>
            <a:r>
              <a:rPr lang="hu-HU" sz="1400" b="1" dirty="0">
                <a:solidFill>
                  <a:schemeClr val="bg1"/>
                </a:solidFill>
              </a:rPr>
              <a:t>udvarházakat alakított ki</a:t>
            </a:r>
            <a:r>
              <a:rPr lang="hu-HU" sz="1400" dirty="0">
                <a:solidFill>
                  <a:schemeClr val="bg1"/>
                </a:solidFill>
              </a:rPr>
              <a:t>, aminek célja a királyi udvar elszállásolása volt, ugyanis nem volt állandó királyi székhely. Ilyen vármegyénkként 2-3 volt.</a:t>
            </a:r>
          </a:p>
          <a:p>
            <a:r>
              <a:rPr lang="hu-HU" sz="1400" dirty="0">
                <a:solidFill>
                  <a:schemeClr val="bg1"/>
                </a:solidFill>
              </a:rPr>
              <a:t>Az uralkodása alatt jön létre a </a:t>
            </a:r>
            <a:r>
              <a:rPr lang="hu-HU" sz="1400" b="1" dirty="0">
                <a:solidFill>
                  <a:schemeClr val="bg1"/>
                </a:solidFill>
              </a:rPr>
              <a:t>nádori pozíció</a:t>
            </a:r>
            <a:r>
              <a:rPr lang="hu-HU" sz="1400" dirty="0">
                <a:solidFill>
                  <a:schemeClr val="bg1"/>
                </a:solidFill>
              </a:rPr>
              <a:t> (Aba Sámuel lett az első nádor) aki a </a:t>
            </a:r>
            <a:r>
              <a:rPr lang="hu-HU" sz="1400" b="1" dirty="0">
                <a:solidFill>
                  <a:schemeClr val="bg1"/>
                </a:solidFill>
              </a:rPr>
              <a:t>király helyettese volt </a:t>
            </a:r>
            <a:r>
              <a:rPr lang="hu-HU" sz="1400" dirty="0">
                <a:solidFill>
                  <a:schemeClr val="bg1"/>
                </a:solidFill>
              </a:rPr>
              <a:t>és a király </a:t>
            </a:r>
            <a:r>
              <a:rPr lang="hu-HU" sz="1400" b="1" dirty="0">
                <a:solidFill>
                  <a:schemeClr val="bg1"/>
                </a:solidFill>
              </a:rPr>
              <a:t>távollétében volt hatalmon</a:t>
            </a:r>
            <a:r>
              <a:rPr lang="hu-HU" sz="1400" dirty="0">
                <a:solidFill>
                  <a:schemeClr val="bg1"/>
                </a:solidFill>
              </a:rPr>
              <a:t>.</a:t>
            </a:r>
          </a:p>
          <a:p>
            <a:endParaRPr lang="hu-HU" sz="1400" dirty="0"/>
          </a:p>
        </p:txBody>
      </p:sp>
    </p:spTree>
    <p:extLst>
      <p:ext uri="{BB962C8B-B14F-4D97-AF65-F5344CB8AC3E}">
        <p14:creationId xmlns:p14="http://schemas.microsoft.com/office/powerpoint/2010/main" val="1493259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/>
      <p:bldP spid="3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620D30A6-58D3-4F03-9AFF-E9A760E72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45598349-1E02-4FCC-80B6-E6A9753C5D40}"/>
              </a:ext>
            </a:extLst>
          </p:cNvPr>
          <p:cNvSpPr txBox="1"/>
          <p:nvPr/>
        </p:nvSpPr>
        <p:spPr>
          <a:xfrm>
            <a:off x="89483" y="314629"/>
            <a:ext cx="744383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</a:rPr>
              <a:t>Az Aranybulla. A tatárjárás és az ország újjáépítése IV. Béla idején.</a:t>
            </a:r>
            <a:endParaRPr lang="hu-HU" sz="2000" dirty="0">
              <a:solidFill>
                <a:schemeClr val="bg1"/>
              </a:solidFill>
            </a:endParaRPr>
          </a:p>
          <a:p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6D140824-717F-48BD-A4C9-4D8A27C7CBF4}"/>
              </a:ext>
            </a:extLst>
          </p:cNvPr>
          <p:cNvSpPr txBox="1"/>
          <p:nvPr/>
        </p:nvSpPr>
        <p:spPr>
          <a:xfrm>
            <a:off x="764826" y="991737"/>
            <a:ext cx="717258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Az aranybulla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II. András </a:t>
            </a:r>
            <a:r>
              <a:rPr lang="hu-HU" sz="1400" dirty="0">
                <a:solidFill>
                  <a:schemeClr val="bg1"/>
                </a:solidFill>
              </a:rPr>
              <a:t>uralkodása alatt a </a:t>
            </a:r>
            <a:r>
              <a:rPr lang="hu-HU" sz="1400" b="1" dirty="0">
                <a:solidFill>
                  <a:schemeClr val="bg1"/>
                </a:solidFill>
              </a:rPr>
              <a:t>király kézben levő földbirtokok jelentősen lecsökkentek</a:t>
            </a:r>
            <a:r>
              <a:rPr lang="hu-HU" sz="1400" dirty="0">
                <a:solidFill>
                  <a:schemeClr val="bg1"/>
                </a:solidFill>
              </a:rPr>
              <a:t>, a nemesek </a:t>
            </a:r>
            <a:r>
              <a:rPr lang="hu-HU" sz="1400" b="1" dirty="0">
                <a:solidFill>
                  <a:schemeClr val="bg1"/>
                </a:solidFill>
              </a:rPr>
              <a:t>ugyanis örök időre kaptak földet a királytól a hűségükért cserébe</a:t>
            </a:r>
            <a:r>
              <a:rPr lang="hu-HU" sz="1400" dirty="0">
                <a:solidFill>
                  <a:schemeClr val="bg1"/>
                </a:solidFill>
              </a:rPr>
              <a:t>. A nemesség egy része azonban </a:t>
            </a:r>
            <a:r>
              <a:rPr lang="hu-HU" sz="1400" b="1" dirty="0">
                <a:solidFill>
                  <a:schemeClr val="bg1"/>
                </a:solidFill>
              </a:rPr>
              <a:t>elégedettlen volt</a:t>
            </a:r>
            <a:r>
              <a:rPr lang="hu-HU" sz="1400" dirty="0">
                <a:solidFill>
                  <a:schemeClr val="bg1"/>
                </a:solidFill>
              </a:rPr>
              <a:t> amiatt, hogy a birtokok nagy része külföldi kezekbe került és attól is tartottak, hogy a nagybirtokosok elnyomják őket. </a:t>
            </a:r>
            <a:r>
              <a:rPr lang="hu-HU" sz="1400" b="1" dirty="0">
                <a:solidFill>
                  <a:schemeClr val="bg1"/>
                </a:solidFill>
              </a:rPr>
              <a:t>1222-ben lett kiadva az Aranybulla, ami 31 ígéretet tett a nemeseknek</a:t>
            </a:r>
            <a:r>
              <a:rPr lang="hu-HU" sz="1400" dirty="0">
                <a:solidFill>
                  <a:schemeClr val="bg1"/>
                </a:solidFill>
              </a:rPr>
              <a:t>. Pl.: a nemesek </a:t>
            </a:r>
            <a:r>
              <a:rPr lang="hu-HU" sz="1400" b="1" dirty="0">
                <a:solidFill>
                  <a:schemeClr val="bg1"/>
                </a:solidFill>
              </a:rPr>
              <a:t>adómentességben részesülnek,</a:t>
            </a:r>
            <a:r>
              <a:rPr lang="hu-HU" sz="1400" dirty="0">
                <a:solidFill>
                  <a:schemeClr val="bg1"/>
                </a:solidFill>
              </a:rPr>
              <a:t> a nemeseknek </a:t>
            </a:r>
            <a:r>
              <a:rPr lang="hu-HU" sz="1400" b="1" dirty="0">
                <a:solidFill>
                  <a:schemeClr val="bg1"/>
                </a:solidFill>
              </a:rPr>
              <a:t>kötelező az ország védelmezése támadás esetén</a:t>
            </a:r>
            <a:r>
              <a:rPr lang="hu-HU" sz="1400" dirty="0">
                <a:solidFill>
                  <a:schemeClr val="bg1"/>
                </a:solidFill>
              </a:rPr>
              <a:t> megtiltja a </a:t>
            </a:r>
            <a:r>
              <a:rPr lang="hu-HU" sz="1400" b="1" dirty="0">
                <a:solidFill>
                  <a:schemeClr val="bg1"/>
                </a:solidFill>
              </a:rPr>
              <a:t>külföldieknek a földadományozást, 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  <a:r>
              <a:rPr lang="hu-HU" sz="1400" b="1" dirty="0">
                <a:solidFill>
                  <a:schemeClr val="bg1"/>
                </a:solidFill>
              </a:rPr>
              <a:t>engedélyezi a király ellen való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  <a:r>
              <a:rPr lang="hu-HU" sz="1400" b="1" dirty="0">
                <a:solidFill>
                  <a:schemeClr val="bg1"/>
                </a:solidFill>
              </a:rPr>
              <a:t>fellépést, </a:t>
            </a:r>
            <a:r>
              <a:rPr lang="hu-HU" sz="1400" dirty="0">
                <a:solidFill>
                  <a:schemeClr val="bg1"/>
                </a:solidFill>
              </a:rPr>
              <a:t>ha a király nem tartja be a törvényeket. Legfontosabb eleme az </a:t>
            </a:r>
            <a:r>
              <a:rPr lang="hu-HU" sz="1400" b="1" dirty="0">
                <a:solidFill>
                  <a:schemeClr val="bg1"/>
                </a:solidFill>
              </a:rPr>
              <a:t>Ősiség törvénye</a:t>
            </a:r>
            <a:r>
              <a:rPr lang="hu-HU" sz="1400" dirty="0">
                <a:solidFill>
                  <a:schemeClr val="bg1"/>
                </a:solidFill>
              </a:rPr>
              <a:t>, ami kimondja, hogy ha egy földbirtokosnak nincs fiú utódja akkor a birtok lányára is hagyhatja a birtokok, ha nincs gyereke akkor a birtokot távoli rokonokra hagyhatják. Viszont, ha nincsen semmilyen utód akkor a birtok visszakerül a király tulajdonába.</a:t>
            </a:r>
          </a:p>
          <a:p>
            <a:r>
              <a:rPr lang="hu-HU" sz="1400" i="1" dirty="0">
                <a:solidFill>
                  <a:schemeClr val="bg1"/>
                </a:solidFill>
              </a:rPr>
              <a:t> </a:t>
            </a:r>
            <a:endParaRPr lang="hu-HU" sz="1400" dirty="0">
              <a:solidFill>
                <a:schemeClr val="bg1"/>
              </a:solidFill>
            </a:endParaRP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9A7F4253-6B54-4775-99F1-F68EC37D0762}"/>
              </a:ext>
            </a:extLst>
          </p:cNvPr>
          <p:cNvSpPr txBox="1"/>
          <p:nvPr/>
        </p:nvSpPr>
        <p:spPr>
          <a:xfrm>
            <a:off x="764826" y="3850920"/>
            <a:ext cx="760881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IV. Béla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IV. Béla</a:t>
            </a:r>
            <a:r>
              <a:rPr lang="hu-HU" sz="1400" dirty="0">
                <a:solidFill>
                  <a:schemeClr val="bg1"/>
                </a:solidFill>
              </a:rPr>
              <a:t> 1230-ban szembekerül apjával a birtokadományozás kérdésében, </a:t>
            </a:r>
            <a:r>
              <a:rPr lang="hu-HU" sz="1400" b="1" dirty="0">
                <a:solidFill>
                  <a:schemeClr val="bg1"/>
                </a:solidFill>
              </a:rPr>
              <a:t>szerinte ugyanis apja túlságosan bőkezűen osztogatta a birtokokat</a:t>
            </a:r>
            <a:r>
              <a:rPr lang="hu-HU" sz="1400" dirty="0">
                <a:solidFill>
                  <a:schemeClr val="bg1"/>
                </a:solidFill>
              </a:rPr>
              <a:t>. 1235-től kezdve </a:t>
            </a:r>
            <a:r>
              <a:rPr lang="hu-HU" sz="1400" b="1" dirty="0" err="1">
                <a:solidFill>
                  <a:schemeClr val="bg1"/>
                </a:solidFill>
              </a:rPr>
              <a:t>felülvizsgáltatot</a:t>
            </a:r>
            <a:r>
              <a:rPr lang="hu-HU" sz="1400" b="1" dirty="0">
                <a:solidFill>
                  <a:schemeClr val="bg1"/>
                </a:solidFill>
              </a:rPr>
              <a:t> indított a földbirtokok kiosztásának kérdésében</a:t>
            </a:r>
            <a:r>
              <a:rPr lang="hu-HU" sz="1400" dirty="0">
                <a:solidFill>
                  <a:schemeClr val="bg1"/>
                </a:solidFill>
              </a:rPr>
              <a:t> és többet vissza is vett, amivel magára haragította a nemességet.</a:t>
            </a:r>
          </a:p>
          <a:p>
            <a:r>
              <a:rPr lang="hu-HU" sz="1400" b="1" dirty="0">
                <a:solidFill>
                  <a:schemeClr val="bg1"/>
                </a:solidFill>
              </a:rPr>
              <a:t>1240-ben Julianus barát</a:t>
            </a:r>
            <a:r>
              <a:rPr lang="hu-HU" sz="1400" dirty="0">
                <a:solidFill>
                  <a:schemeClr val="bg1"/>
                </a:solidFill>
              </a:rPr>
              <a:t> meghozta a hírt, hogy a </a:t>
            </a:r>
            <a:r>
              <a:rPr lang="hu-HU" sz="1400" b="1" dirty="0">
                <a:solidFill>
                  <a:schemeClr val="bg1"/>
                </a:solidFill>
              </a:rPr>
              <a:t>tatárok betörni készülnek</a:t>
            </a:r>
            <a:r>
              <a:rPr lang="hu-HU" sz="1400" dirty="0">
                <a:solidFill>
                  <a:schemeClr val="bg1"/>
                </a:solidFill>
              </a:rPr>
              <a:t> a Kárpát-medencébe. Ezt követve kezdték meg a magyar sereg toborzását (kb. 20-30 ezer fő). VI. Béla a </a:t>
            </a:r>
            <a:r>
              <a:rPr lang="hu-HU" sz="1400" b="1" dirty="0">
                <a:solidFill>
                  <a:schemeClr val="bg1"/>
                </a:solidFill>
              </a:rPr>
              <a:t>kunok betelepítésében</a:t>
            </a:r>
            <a:r>
              <a:rPr lang="hu-HU" sz="1400" dirty="0">
                <a:solidFill>
                  <a:schemeClr val="bg1"/>
                </a:solidFill>
              </a:rPr>
              <a:t> látta a tatárok ellen harc egyik kulcselemét. A kunok ugyanis szintén </a:t>
            </a:r>
            <a:r>
              <a:rPr lang="hu-HU" sz="1400" b="1" dirty="0">
                <a:solidFill>
                  <a:schemeClr val="bg1"/>
                </a:solidFill>
              </a:rPr>
              <a:t>lovasnomád nép voltak</a:t>
            </a:r>
            <a:r>
              <a:rPr lang="hu-HU" sz="1400" dirty="0">
                <a:solidFill>
                  <a:schemeClr val="bg1"/>
                </a:solidFill>
              </a:rPr>
              <a:t>, akik jól ismerték a tatárok harcmodorát. Azonban a letelepedésük nem ment túl jól, ugyanis nem hagytak fel a lovasnomád életmóddal, és </a:t>
            </a:r>
            <a:r>
              <a:rPr lang="hu-HU" sz="1400" b="1" dirty="0">
                <a:solidFill>
                  <a:schemeClr val="bg1"/>
                </a:solidFill>
              </a:rPr>
              <a:t>tönkretették a szántóföldek termését</a:t>
            </a:r>
            <a:r>
              <a:rPr lang="hu-HU" sz="1400" dirty="0">
                <a:solidFill>
                  <a:schemeClr val="bg1"/>
                </a:solidFill>
              </a:rPr>
              <a:t>. Sokan </a:t>
            </a:r>
            <a:r>
              <a:rPr lang="hu-HU" sz="1400" b="1" dirty="0">
                <a:solidFill>
                  <a:schemeClr val="bg1"/>
                </a:solidFill>
              </a:rPr>
              <a:t>úgy gondolták, hogy a tatároknak kémkednek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ezért üldözni kezdték a kunokat</a:t>
            </a:r>
            <a:r>
              <a:rPr lang="hu-HU" sz="1400" dirty="0">
                <a:solidFill>
                  <a:schemeClr val="bg1"/>
                </a:solidFill>
              </a:rPr>
              <a:t>, akik fosztogatva hagyták el az országot.</a:t>
            </a:r>
          </a:p>
          <a:p>
            <a:endParaRPr lang="hu-HU" sz="1400" dirty="0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A84D2990-71FB-4236-8BC3-3EE257E2D0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061" y="4113117"/>
            <a:ext cx="1837505" cy="2000053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181BBBA0-445D-4A20-BEEE-AFB71DC023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587" y="1434518"/>
            <a:ext cx="2041979" cy="185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298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532BFCDD-D864-4D7E-8D1D-E2D979E934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3D92BBEC-DB88-4A47-8790-168C51C5C828}"/>
              </a:ext>
            </a:extLst>
          </p:cNvPr>
          <p:cNvSpPr txBox="1"/>
          <p:nvPr/>
        </p:nvSpPr>
        <p:spPr>
          <a:xfrm>
            <a:off x="369115" y="340175"/>
            <a:ext cx="7508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solidFill>
                  <a:schemeClr val="bg1"/>
                </a:solidFill>
              </a:rPr>
              <a:t>Az Aranybulla. A tatárjárás és az ország újjáépítése IV. Béla idején</a:t>
            </a:r>
            <a:endParaRPr lang="hu-HU" sz="2000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14F634B-7287-412B-A32A-50F9CD4F9B2B}"/>
              </a:ext>
            </a:extLst>
          </p:cNvPr>
          <p:cNvSpPr txBox="1"/>
          <p:nvPr/>
        </p:nvSpPr>
        <p:spPr>
          <a:xfrm>
            <a:off x="369115" y="733246"/>
            <a:ext cx="5872294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Tatárjárás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b="1" dirty="0">
                <a:solidFill>
                  <a:schemeClr val="bg1"/>
                </a:solidFill>
              </a:rPr>
              <a:t>1241 április 11-12-én</a:t>
            </a:r>
            <a:r>
              <a:rPr lang="hu-HU" sz="1400" dirty="0">
                <a:solidFill>
                  <a:schemeClr val="bg1"/>
                </a:solidFill>
              </a:rPr>
              <a:t> a seregek </a:t>
            </a:r>
            <a:r>
              <a:rPr lang="hu-HU" sz="1400" b="1" dirty="0">
                <a:solidFill>
                  <a:schemeClr val="bg1"/>
                </a:solidFill>
              </a:rPr>
              <a:t>Muhi falu közelében ütköznek meg és a magyar sereg megsemmisül.</a:t>
            </a:r>
            <a:r>
              <a:rPr lang="hu-HU" sz="1400" dirty="0">
                <a:solidFill>
                  <a:schemeClr val="bg1"/>
                </a:solidFill>
              </a:rPr>
              <a:t> IV. Béla elmenekült és a </a:t>
            </a:r>
            <a:r>
              <a:rPr lang="hu-HU" sz="1400" b="1" dirty="0">
                <a:solidFill>
                  <a:schemeClr val="bg1"/>
                </a:solidFill>
              </a:rPr>
              <a:t>tatárok fosztogattak, gyújtogattak gyilkoltak</a:t>
            </a:r>
            <a:r>
              <a:rPr lang="hu-HU" sz="1400" dirty="0">
                <a:solidFill>
                  <a:schemeClr val="bg1"/>
                </a:solidFill>
              </a:rPr>
              <a:t>. Ráadásul 1241 január-februárjában a Duna is befagyott ezért a tatárok a Dunántúlt is ki tudták fosztani.</a:t>
            </a:r>
          </a:p>
          <a:p>
            <a:r>
              <a:rPr lang="hu-HU" sz="1400" dirty="0">
                <a:solidFill>
                  <a:schemeClr val="bg1"/>
                </a:solidFill>
              </a:rPr>
              <a:t>Végül </a:t>
            </a:r>
            <a:r>
              <a:rPr lang="hu-HU" sz="1400" b="1" dirty="0">
                <a:solidFill>
                  <a:schemeClr val="bg1"/>
                </a:solidFill>
              </a:rPr>
              <a:t>1242 márciusában a tatárok kivonulnak Magyarországról</a:t>
            </a:r>
            <a:r>
              <a:rPr lang="hu-HU" sz="1400" dirty="0">
                <a:solidFill>
                  <a:schemeClr val="bg1"/>
                </a:solidFill>
              </a:rPr>
              <a:t> és a valódi okot csak találgatni tudjuk. A lehetséges okok közül pár:</a:t>
            </a:r>
          </a:p>
          <a:p>
            <a:pPr lvl="0"/>
            <a:r>
              <a:rPr lang="hu-HU" sz="1400" b="1" dirty="0">
                <a:solidFill>
                  <a:schemeClr val="bg1"/>
                </a:solidFill>
              </a:rPr>
              <a:t>Kánválasztás</a:t>
            </a:r>
            <a:r>
              <a:rPr lang="hu-HU" sz="1400" u="sng" dirty="0">
                <a:solidFill>
                  <a:schemeClr val="bg1"/>
                </a:solidFill>
              </a:rPr>
              <a:t> </a:t>
            </a:r>
            <a:r>
              <a:rPr lang="hu-HU" sz="1400" dirty="0">
                <a:solidFill>
                  <a:schemeClr val="bg1"/>
                </a:solidFill>
              </a:rPr>
              <a:t>miatt elképzelhető, hogy Batu kán inkább hazavonult </a:t>
            </a:r>
          </a:p>
          <a:p>
            <a:pPr lvl="0"/>
            <a:r>
              <a:rPr lang="hu-HU" sz="1400" b="1" dirty="0">
                <a:solidFill>
                  <a:schemeClr val="bg1"/>
                </a:solidFill>
              </a:rPr>
              <a:t>Ez volt a szokás</a:t>
            </a:r>
            <a:r>
              <a:rPr lang="hu-HU" sz="1400" dirty="0">
                <a:solidFill>
                  <a:schemeClr val="bg1"/>
                </a:solidFill>
              </a:rPr>
              <a:t>, mint a magyarok kalandozásainál</a:t>
            </a:r>
          </a:p>
          <a:p>
            <a:pPr lvl="0"/>
            <a:r>
              <a:rPr lang="hu-HU" sz="1400" dirty="0">
                <a:solidFill>
                  <a:schemeClr val="bg1"/>
                </a:solidFill>
              </a:rPr>
              <a:t>Esetleg az </a:t>
            </a:r>
            <a:r>
              <a:rPr lang="hu-HU" sz="1400" b="1" dirty="0">
                <a:solidFill>
                  <a:schemeClr val="bg1"/>
                </a:solidFill>
              </a:rPr>
              <a:t>időjárás megváltozását</a:t>
            </a:r>
            <a:r>
              <a:rPr lang="hu-HU" sz="1400" dirty="0">
                <a:solidFill>
                  <a:schemeClr val="bg1"/>
                </a:solidFill>
              </a:rPr>
              <a:t> nem tudták elviselni a tatárok</a:t>
            </a:r>
          </a:p>
          <a:p>
            <a:r>
              <a:rPr lang="hu-HU" sz="1400" dirty="0">
                <a:solidFill>
                  <a:schemeClr val="bg1"/>
                </a:solidFill>
              </a:rPr>
              <a:t> </a:t>
            </a:r>
          </a:p>
          <a:p>
            <a:r>
              <a:rPr lang="hu-HU" sz="1400" i="1" u="sng" dirty="0">
                <a:solidFill>
                  <a:schemeClr val="bg1"/>
                </a:solidFill>
              </a:rPr>
              <a:t>Az ország újjáépítése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IV. Béla a tatárjárás után </a:t>
            </a:r>
            <a:r>
              <a:rPr lang="hu-HU" sz="1400" b="1" dirty="0">
                <a:solidFill>
                  <a:schemeClr val="bg1"/>
                </a:solidFill>
              </a:rPr>
              <a:t>birtokadományozásokba kezdett</a:t>
            </a:r>
            <a:r>
              <a:rPr lang="hu-HU" sz="1400" dirty="0">
                <a:solidFill>
                  <a:schemeClr val="bg1"/>
                </a:solidFill>
              </a:rPr>
              <a:t>, de ezekhez </a:t>
            </a:r>
            <a:r>
              <a:rPr lang="hu-HU" sz="1400" b="1" dirty="0">
                <a:solidFill>
                  <a:schemeClr val="bg1"/>
                </a:solidFill>
              </a:rPr>
              <a:t>szigorú feltételeket kötött</a:t>
            </a:r>
            <a:r>
              <a:rPr lang="hu-HU" sz="1400" dirty="0">
                <a:solidFill>
                  <a:schemeClr val="bg1"/>
                </a:solidFill>
              </a:rPr>
              <a:t>. A nemesek feladatai voltak a birtokaikon </a:t>
            </a:r>
            <a:r>
              <a:rPr lang="hu-HU" sz="1400" b="1" dirty="0">
                <a:solidFill>
                  <a:schemeClr val="bg1"/>
                </a:solidFill>
              </a:rPr>
              <a:t>kővárak építése és páncélos hadseregek felállítása.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 </a:t>
            </a:r>
            <a:r>
              <a:rPr lang="hu-HU" sz="1400" b="1" dirty="0">
                <a:solidFill>
                  <a:schemeClr val="bg1"/>
                </a:solidFill>
              </a:rPr>
              <a:t>városoknak is megparancsolta, hogy építsenek kőfalakat maguk köré</a:t>
            </a:r>
            <a:r>
              <a:rPr lang="hu-HU" sz="1400" dirty="0">
                <a:solidFill>
                  <a:schemeClr val="bg1"/>
                </a:solidFill>
              </a:rPr>
              <a:t>, viszont </a:t>
            </a:r>
            <a:r>
              <a:rPr lang="hu-HU" sz="1400" b="1" dirty="0">
                <a:solidFill>
                  <a:schemeClr val="bg1"/>
                </a:solidFill>
              </a:rPr>
              <a:t>cserébe csak a királynak kellett adót fizetniük</a:t>
            </a:r>
            <a:r>
              <a:rPr lang="hu-HU" sz="1400" dirty="0">
                <a:solidFill>
                  <a:schemeClr val="bg1"/>
                </a:solidFill>
              </a:rPr>
              <a:t>. Az város polgárjai felett az ispánok helyett az általuk választott </a:t>
            </a:r>
            <a:r>
              <a:rPr lang="hu-HU" sz="1400" dirty="0" err="1">
                <a:solidFill>
                  <a:schemeClr val="bg1"/>
                </a:solidFill>
              </a:rPr>
              <a:t>bírák</a:t>
            </a:r>
            <a:r>
              <a:rPr lang="hu-HU" sz="1400" dirty="0">
                <a:solidFill>
                  <a:schemeClr val="bg1"/>
                </a:solidFill>
              </a:rPr>
              <a:t> ítélkeztek. Az ilyen városokat nevezzük </a:t>
            </a:r>
            <a:r>
              <a:rPr lang="hu-HU" sz="1400" b="1" dirty="0">
                <a:solidFill>
                  <a:schemeClr val="bg1"/>
                </a:solidFill>
              </a:rPr>
              <a:t>szabad királyi városoknak.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 </a:t>
            </a:r>
            <a:r>
              <a:rPr lang="hu-HU" sz="1400" b="1" dirty="0">
                <a:solidFill>
                  <a:schemeClr val="bg1"/>
                </a:solidFill>
              </a:rPr>
              <a:t>pusztítás után</a:t>
            </a:r>
            <a:r>
              <a:rPr lang="hu-HU" sz="1400" dirty="0">
                <a:solidFill>
                  <a:schemeClr val="bg1"/>
                </a:solidFill>
              </a:rPr>
              <a:t> azonban </a:t>
            </a:r>
            <a:r>
              <a:rPr lang="hu-HU" sz="1400" b="1" dirty="0">
                <a:solidFill>
                  <a:schemeClr val="bg1"/>
                </a:solidFill>
              </a:rPr>
              <a:t>nem volt, aki a földeket megművelhette volna</a:t>
            </a:r>
            <a:r>
              <a:rPr lang="hu-HU" sz="1400" dirty="0">
                <a:solidFill>
                  <a:schemeClr val="bg1"/>
                </a:solidFill>
              </a:rPr>
              <a:t>. Hogy a külföldi „munkaerő” kedvet kapjon a betelepedésre </a:t>
            </a:r>
            <a:r>
              <a:rPr lang="hu-HU" sz="1400" b="1" dirty="0">
                <a:solidFill>
                  <a:schemeClr val="bg1"/>
                </a:solidFill>
              </a:rPr>
              <a:t>kedvezményeket kaptak a királytól.</a:t>
            </a:r>
            <a:r>
              <a:rPr lang="hu-HU" sz="1400" dirty="0">
                <a:solidFill>
                  <a:schemeClr val="bg1"/>
                </a:solidFill>
              </a:rPr>
              <a:t> Például az első pár évben nem kellett adót fizetniük. Újra </a:t>
            </a:r>
            <a:r>
              <a:rPr lang="hu-HU" sz="1400" b="1" dirty="0">
                <a:solidFill>
                  <a:schemeClr val="bg1"/>
                </a:solidFill>
              </a:rPr>
              <a:t>letelepítette a kunokat</a:t>
            </a:r>
            <a:r>
              <a:rPr lang="hu-HU" sz="1400" dirty="0">
                <a:solidFill>
                  <a:schemeClr val="bg1"/>
                </a:solidFill>
              </a:rPr>
              <a:t>, most nagy lakatlan földterületeket biztosítva a számukra.</a:t>
            </a:r>
          </a:p>
          <a:p>
            <a:r>
              <a:rPr lang="hu-HU" sz="1400" dirty="0">
                <a:solidFill>
                  <a:schemeClr val="bg1"/>
                </a:solidFill>
              </a:rPr>
              <a:t>Mivel a kor gondolkodása miatt a tatárjárás egyfajta Isteni büntetésként lett felfogva ezért IV. Béla úgy döntött, hogy </a:t>
            </a:r>
            <a:r>
              <a:rPr lang="hu-HU" sz="1400" b="1" dirty="0">
                <a:solidFill>
                  <a:schemeClr val="bg1"/>
                </a:solidFill>
              </a:rPr>
              <a:t>lányát Margitot apácának adja</a:t>
            </a:r>
            <a:r>
              <a:rPr lang="hu-HU" sz="1400" dirty="0">
                <a:solidFill>
                  <a:schemeClr val="bg1"/>
                </a:solidFill>
              </a:rPr>
              <a:t>. Később a </a:t>
            </a:r>
            <a:r>
              <a:rPr lang="hu-HU" sz="1400" b="1" dirty="0">
                <a:solidFill>
                  <a:schemeClr val="bg1"/>
                </a:solidFill>
              </a:rPr>
              <a:t>Margit-szigeten kolostort is építtetett</a:t>
            </a:r>
            <a:r>
              <a:rPr lang="hu-HU" sz="1400" dirty="0">
                <a:solidFill>
                  <a:schemeClr val="bg1"/>
                </a:solidFill>
              </a:rPr>
              <a:t> lányának.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9C297711-408B-4DC8-9EBF-1A68778508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024" y="1471426"/>
            <a:ext cx="5206767" cy="39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690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9FFE492D-3157-466C-88EA-BDDF2C65E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6D4210F6-2F32-4D2E-824C-9A65273E849F}"/>
              </a:ext>
            </a:extLst>
          </p:cNvPr>
          <p:cNvSpPr txBox="1"/>
          <p:nvPr/>
        </p:nvSpPr>
        <p:spPr>
          <a:xfrm>
            <a:off x="260058" y="331786"/>
            <a:ext cx="85483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Károly Róbert gazdasági reformjai. A magyar városfejlődés korai szakasza.</a:t>
            </a:r>
            <a:endParaRPr lang="hu-HU" sz="2000" dirty="0">
              <a:solidFill>
                <a:schemeClr val="bg1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F618811D-5363-4677-A657-185A99DF37A7}"/>
              </a:ext>
            </a:extLst>
          </p:cNvPr>
          <p:cNvSpPr txBox="1"/>
          <p:nvPr/>
        </p:nvSpPr>
        <p:spPr>
          <a:xfrm>
            <a:off x="260059" y="1144153"/>
            <a:ext cx="689575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Belpolitika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Az Árpád-ház kihalása után három kérője is maradt a trónnak. Végül győztesen </a:t>
            </a:r>
            <a:r>
              <a:rPr lang="hu-HU" sz="1400" b="1" dirty="0">
                <a:solidFill>
                  <a:schemeClr val="bg1"/>
                </a:solidFill>
              </a:rPr>
              <a:t>Károly Róbert </a:t>
            </a:r>
            <a:r>
              <a:rPr lang="hu-HU" sz="1400" dirty="0">
                <a:solidFill>
                  <a:schemeClr val="bg1"/>
                </a:solidFill>
              </a:rPr>
              <a:t>került ki. Miután megkoronázták első dolgai közé tartozott a Magyarországot a kezeikben tartó </a:t>
            </a:r>
            <a:r>
              <a:rPr lang="hu-HU" sz="1400" b="1" dirty="0">
                <a:solidFill>
                  <a:schemeClr val="bg1"/>
                </a:solidFill>
              </a:rPr>
              <a:t>kiskirályoknak a legyőzése</a:t>
            </a:r>
            <a:r>
              <a:rPr lang="hu-HU" sz="1400" dirty="0">
                <a:solidFill>
                  <a:schemeClr val="bg1"/>
                </a:solidFill>
              </a:rPr>
              <a:t>. Ezután a kiskirályok </a:t>
            </a:r>
            <a:r>
              <a:rPr lang="hu-HU" sz="1400" b="1" dirty="0">
                <a:solidFill>
                  <a:schemeClr val="bg1"/>
                </a:solidFill>
              </a:rPr>
              <a:t>földjeit saját hívei között osztotta szét.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i="1" u="sng" dirty="0" err="1">
                <a:solidFill>
                  <a:schemeClr val="bg1"/>
                </a:solidFill>
              </a:rPr>
              <a:t>Ubura</a:t>
            </a:r>
            <a:r>
              <a:rPr lang="hu-HU" sz="1400" i="1" u="sng" dirty="0">
                <a:solidFill>
                  <a:schemeClr val="bg1"/>
                </a:solidFill>
              </a:rPr>
              <a:t> (bányabér)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Az Árpád-házi királyok uralkodása idején a </a:t>
            </a:r>
            <a:r>
              <a:rPr lang="hu-HU" sz="1400" b="1" dirty="0">
                <a:solidFill>
                  <a:schemeClr val="bg1"/>
                </a:solidFill>
              </a:rPr>
              <a:t>bányák a király tulajdonát képezték</a:t>
            </a:r>
            <a:r>
              <a:rPr lang="hu-HU" sz="1400" dirty="0">
                <a:solidFill>
                  <a:schemeClr val="bg1"/>
                </a:solidFill>
              </a:rPr>
              <a:t>, ez azt jelentette, hogy a földesurak a bányáikból </a:t>
            </a:r>
            <a:r>
              <a:rPr lang="hu-HU" sz="1400" b="1" dirty="0">
                <a:solidFill>
                  <a:schemeClr val="bg1"/>
                </a:solidFill>
              </a:rPr>
              <a:t>kitermelt érceket a királynak kellett beszolgáltatni</a:t>
            </a:r>
            <a:r>
              <a:rPr lang="hu-HU" sz="1400" dirty="0">
                <a:solidFill>
                  <a:schemeClr val="bg1"/>
                </a:solidFill>
              </a:rPr>
              <a:t>. Mivel a földesuraknak nem állt érdekében a bányászat ezért a birtokaikon lévő bányákat inkább eltitkolták. </a:t>
            </a:r>
            <a:r>
              <a:rPr lang="hu-HU" sz="1400" b="1" dirty="0">
                <a:solidFill>
                  <a:schemeClr val="bg1"/>
                </a:solidFill>
              </a:rPr>
              <a:t>Károly Róbert megtartotta eme jogát,</a:t>
            </a:r>
            <a:r>
              <a:rPr lang="hu-HU" sz="1400" dirty="0">
                <a:solidFill>
                  <a:schemeClr val="bg1"/>
                </a:solidFill>
              </a:rPr>
              <a:t> viszont a </a:t>
            </a:r>
            <a:r>
              <a:rPr lang="hu-HU" sz="1400" b="1" dirty="0">
                <a:solidFill>
                  <a:schemeClr val="bg1"/>
                </a:solidFill>
              </a:rPr>
              <a:t>kibányászott javakért a király </a:t>
            </a:r>
            <a:r>
              <a:rPr lang="hu-HU" sz="1400" b="1" dirty="0" err="1">
                <a:solidFill>
                  <a:schemeClr val="bg1"/>
                </a:solidFill>
              </a:rPr>
              <a:t>urburát</a:t>
            </a:r>
            <a:r>
              <a:rPr lang="hu-HU" sz="1400" b="1" dirty="0">
                <a:solidFill>
                  <a:schemeClr val="bg1"/>
                </a:solidFill>
              </a:rPr>
              <a:t> fizetett a földesuraknak.</a:t>
            </a:r>
            <a:r>
              <a:rPr lang="hu-HU" sz="1400" dirty="0">
                <a:solidFill>
                  <a:schemeClr val="bg1"/>
                </a:solidFill>
              </a:rPr>
              <a:t> Ez egy </a:t>
            </a:r>
            <a:r>
              <a:rPr lang="hu-HU" sz="1400" b="1" dirty="0">
                <a:solidFill>
                  <a:schemeClr val="bg1"/>
                </a:solidFill>
              </a:rPr>
              <a:t>óriási fellendülést hozott</a:t>
            </a:r>
            <a:r>
              <a:rPr lang="hu-HU" sz="1400" dirty="0">
                <a:solidFill>
                  <a:schemeClr val="bg1"/>
                </a:solidFill>
              </a:rPr>
              <a:t> az ország bányászatának és évi 2000kg aranyat és 1000kg ezüstöt bányásztak ki.</a:t>
            </a:r>
          </a:p>
          <a:p>
            <a:r>
              <a:rPr lang="hu-HU" sz="1400" i="1" u="sng" dirty="0">
                <a:solidFill>
                  <a:schemeClr val="bg1"/>
                </a:solidFill>
              </a:rPr>
              <a:t>Új pénz kibocsájtása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A kereskedelem fellendítése érdekében </a:t>
            </a:r>
            <a:r>
              <a:rPr lang="hu-HU" sz="1400" b="1" dirty="0">
                <a:solidFill>
                  <a:schemeClr val="bg1"/>
                </a:solidFill>
              </a:rPr>
              <a:t>aranyforintot és ezüstdénárt veretett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aminek nemesfémtartalma magas volt</a:t>
            </a:r>
            <a:r>
              <a:rPr lang="hu-HU" sz="1400" dirty="0">
                <a:solidFill>
                  <a:schemeClr val="bg1"/>
                </a:solidFill>
              </a:rPr>
              <a:t> (1 forint =&gt; 18 dénár). Ezzel a király </a:t>
            </a:r>
            <a:r>
              <a:rPr lang="hu-HU" sz="1400" b="1" dirty="0">
                <a:solidFill>
                  <a:schemeClr val="bg1"/>
                </a:solidFill>
              </a:rPr>
              <a:t>megszűntette a pénzrontást</a:t>
            </a:r>
            <a:r>
              <a:rPr lang="hu-HU" sz="1400" dirty="0">
                <a:solidFill>
                  <a:schemeClr val="bg1"/>
                </a:solidFill>
              </a:rPr>
              <a:t>, ráadásul a külföldi kereskedők is szívesen elfogadták a magyar pénzt mivel más országokban is tudtak vele fizetni a magas nemesfémtartalma miatt.</a:t>
            </a:r>
          </a:p>
          <a:p>
            <a:r>
              <a:rPr lang="hu-HU" sz="1400" i="1" u="sng" dirty="0">
                <a:solidFill>
                  <a:schemeClr val="bg1"/>
                </a:solidFill>
              </a:rPr>
              <a:t>Kapuadó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Egy újonnan megjelent adóforma a kapuadó, amit </a:t>
            </a:r>
            <a:r>
              <a:rPr lang="hu-HU" sz="1400" b="1" dirty="0">
                <a:solidFill>
                  <a:schemeClr val="bg1"/>
                </a:solidFill>
              </a:rPr>
              <a:t>évente 1 aranyforint volt</a:t>
            </a:r>
            <a:r>
              <a:rPr lang="hu-HU" sz="1400" dirty="0">
                <a:solidFill>
                  <a:schemeClr val="bg1"/>
                </a:solidFill>
              </a:rPr>
              <a:t>. Ezt </a:t>
            </a:r>
            <a:r>
              <a:rPr lang="hu-HU" sz="1400" b="1" dirty="0">
                <a:solidFill>
                  <a:schemeClr val="bg1"/>
                </a:solidFill>
              </a:rPr>
              <a:t>minden olyan kapu után kellett fizetni, amin egy megrakott szénásszekér átfért</a:t>
            </a:r>
            <a:r>
              <a:rPr lang="hu-HU" sz="1400" dirty="0">
                <a:solidFill>
                  <a:schemeClr val="bg1"/>
                </a:solidFill>
              </a:rPr>
              <a:t>.</a:t>
            </a:r>
          </a:p>
          <a:p>
            <a:r>
              <a:rPr lang="hu-HU" sz="1400" i="1" u="sng" dirty="0">
                <a:solidFill>
                  <a:schemeClr val="bg1"/>
                </a:solidFill>
              </a:rPr>
              <a:t>Harmincadvám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Ezt a vámot az </a:t>
            </a:r>
            <a:r>
              <a:rPr lang="hu-HU" sz="1400" b="1" dirty="0">
                <a:solidFill>
                  <a:schemeClr val="bg1"/>
                </a:solidFill>
              </a:rPr>
              <a:t>országba belépő kereskedőknek </a:t>
            </a:r>
            <a:r>
              <a:rPr lang="hu-HU" sz="1400" dirty="0">
                <a:solidFill>
                  <a:schemeClr val="bg1"/>
                </a:solidFill>
              </a:rPr>
              <a:t>kellett fizetnie és ez az </a:t>
            </a:r>
            <a:r>
              <a:rPr lang="hu-HU" sz="1400" b="1" dirty="0">
                <a:solidFill>
                  <a:schemeClr val="bg1"/>
                </a:solidFill>
              </a:rPr>
              <a:t>összeg a teljes portékájuk 1/30-ad részét tette ki</a:t>
            </a:r>
            <a:r>
              <a:rPr lang="hu-HU" sz="1400" dirty="0">
                <a:solidFill>
                  <a:schemeClr val="bg1"/>
                </a:solidFill>
              </a:rPr>
              <a:t>. Erre az adóra azért is volt szükség, hogy </a:t>
            </a:r>
            <a:r>
              <a:rPr lang="hu-HU" sz="1400" b="1" dirty="0">
                <a:solidFill>
                  <a:schemeClr val="bg1"/>
                </a:solidFill>
              </a:rPr>
              <a:t>megvédjék a magyar árukat</a:t>
            </a:r>
            <a:r>
              <a:rPr lang="hu-HU" sz="1400" dirty="0">
                <a:solidFill>
                  <a:schemeClr val="bg1"/>
                </a:solidFill>
              </a:rPr>
              <a:t> a külföldről behozott árukkal szemben.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E1148ED-A9C3-4527-9B59-DC1BD42210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6595" y="1558448"/>
            <a:ext cx="3794619" cy="435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10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CA23DC74-E5F3-4F16-9918-173A51F512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35EAE104-ABFF-4F57-A00A-583D107DE3F9}"/>
              </a:ext>
            </a:extLst>
          </p:cNvPr>
          <p:cNvSpPr txBox="1"/>
          <p:nvPr/>
        </p:nvSpPr>
        <p:spPr>
          <a:xfrm>
            <a:off x="251671" y="326858"/>
            <a:ext cx="833026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Károly Róbert gazdasági reformjai. A magyar városfejlődés korai szakasza.</a:t>
            </a:r>
            <a:endParaRPr lang="hu-HU" sz="2000" dirty="0">
              <a:solidFill>
                <a:schemeClr val="bg1"/>
              </a:solidFill>
            </a:endParaRPr>
          </a:p>
          <a:p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FECD31AE-43C0-4A26-93AF-12CE83597945}"/>
              </a:ext>
            </a:extLst>
          </p:cNvPr>
          <p:cNvSpPr txBox="1"/>
          <p:nvPr/>
        </p:nvSpPr>
        <p:spPr>
          <a:xfrm>
            <a:off x="5883479" y="1008737"/>
            <a:ext cx="630852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sz="1400" i="1" u="sng" dirty="0">
                <a:solidFill>
                  <a:schemeClr val="bg1"/>
                </a:solidFill>
              </a:rPr>
              <a:t>Külpolitikája</a:t>
            </a:r>
            <a:endParaRPr lang="hu-HU" sz="1400" dirty="0">
              <a:solidFill>
                <a:schemeClr val="bg1"/>
              </a:solidFill>
            </a:endParaRPr>
          </a:p>
          <a:p>
            <a:pPr algn="r"/>
            <a:r>
              <a:rPr lang="hu-HU" sz="1400" b="1" dirty="0">
                <a:solidFill>
                  <a:schemeClr val="bg1"/>
                </a:solidFill>
              </a:rPr>
              <a:t>1335-ben</a:t>
            </a:r>
            <a:r>
              <a:rPr lang="hu-HU" sz="1400" dirty="0">
                <a:solidFill>
                  <a:schemeClr val="bg1"/>
                </a:solidFill>
              </a:rPr>
              <a:t> Károly Róbert találkozóra hívta</a:t>
            </a:r>
            <a:r>
              <a:rPr lang="hu-HU" sz="1400" b="1" dirty="0">
                <a:solidFill>
                  <a:schemeClr val="bg1"/>
                </a:solidFill>
              </a:rPr>
              <a:t> Visegrádra tárgyalni a lengyel és cseh királyt</a:t>
            </a:r>
            <a:r>
              <a:rPr lang="hu-HU" sz="1400" dirty="0">
                <a:solidFill>
                  <a:schemeClr val="bg1"/>
                </a:solidFill>
              </a:rPr>
              <a:t>. Itt a három ország egy </a:t>
            </a:r>
            <a:r>
              <a:rPr lang="hu-HU" sz="1400" b="1" dirty="0">
                <a:solidFill>
                  <a:schemeClr val="bg1"/>
                </a:solidFill>
              </a:rPr>
              <a:t>gazdasági szövetségben egyezett meg</a:t>
            </a:r>
            <a:r>
              <a:rPr lang="hu-HU" sz="1400" dirty="0">
                <a:solidFill>
                  <a:schemeClr val="bg1"/>
                </a:solidFill>
              </a:rPr>
              <a:t>. A három király megegyezett egy </a:t>
            </a:r>
            <a:r>
              <a:rPr lang="hu-HU" sz="1400" b="1" dirty="0">
                <a:solidFill>
                  <a:schemeClr val="bg1"/>
                </a:solidFill>
              </a:rPr>
              <a:t>Bécset elkerülő kereskedelmi útvonal létrehozásában</a:t>
            </a:r>
            <a:r>
              <a:rPr lang="hu-HU" sz="1400" dirty="0">
                <a:solidFill>
                  <a:schemeClr val="bg1"/>
                </a:solidFill>
              </a:rPr>
              <a:t>. Erre azért volt szükség, mivel Bécsnek árumegállító joga volt, amit azt jelentette, hogy a külföldi kereskedőknek kötelező volt az árujukat eladásra kitenni, viszont az árat már a város szabta meg. Így a kereskedők jóval kisebb profithoz jutottak mintha más országban árulták volna termékeiket.</a:t>
            </a:r>
          </a:p>
          <a:p>
            <a:pPr algn="r"/>
            <a:r>
              <a:rPr lang="hu-HU" sz="1400" dirty="0">
                <a:solidFill>
                  <a:schemeClr val="bg1"/>
                </a:solidFill>
              </a:rPr>
              <a:t>Emellett Károly Róbert abban is </a:t>
            </a:r>
            <a:r>
              <a:rPr lang="hu-HU" sz="1400" b="1" dirty="0">
                <a:solidFill>
                  <a:schemeClr val="bg1"/>
                </a:solidFill>
              </a:rPr>
              <a:t>megegyezett a lengyel királlyal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ha nem születik fiú utódja akkor Károly Róbert fiáé Lajosé lesz a lengyel trón is.</a:t>
            </a:r>
            <a:endParaRPr lang="hu-HU" sz="1400" dirty="0">
              <a:solidFill>
                <a:schemeClr val="bg1"/>
              </a:solidFill>
            </a:endParaRPr>
          </a:p>
          <a:p>
            <a:pPr algn="r"/>
            <a:r>
              <a:rPr lang="hu-HU" sz="1400" i="1" u="sng" dirty="0">
                <a:solidFill>
                  <a:schemeClr val="bg1"/>
                </a:solidFill>
              </a:rPr>
              <a:t>A magyar városok fajtái</a:t>
            </a:r>
            <a:endParaRPr lang="hu-HU" sz="1400" dirty="0">
              <a:solidFill>
                <a:schemeClr val="bg1"/>
              </a:solidFill>
            </a:endParaRPr>
          </a:p>
          <a:p>
            <a:pPr algn="r"/>
            <a:r>
              <a:rPr lang="hu-HU" sz="1400" dirty="0">
                <a:solidFill>
                  <a:schemeClr val="bg1"/>
                </a:solidFill>
              </a:rPr>
              <a:t>A </a:t>
            </a:r>
            <a:r>
              <a:rPr lang="hu-HU" sz="1400" b="1" i="1" dirty="0">
                <a:solidFill>
                  <a:schemeClr val="bg1"/>
                </a:solidFill>
              </a:rPr>
              <a:t>szabad királyi várok </a:t>
            </a:r>
            <a:r>
              <a:rPr lang="hu-HU" sz="1400" dirty="0">
                <a:solidFill>
                  <a:schemeClr val="bg1"/>
                </a:solidFill>
              </a:rPr>
              <a:t>a király kötelékébe tartoztak és </a:t>
            </a:r>
            <a:r>
              <a:rPr lang="hu-HU" sz="1400" b="1" dirty="0">
                <a:solidFill>
                  <a:schemeClr val="bg1"/>
                </a:solidFill>
              </a:rPr>
              <a:t>függetlenek voltak</a:t>
            </a:r>
            <a:r>
              <a:rPr lang="hu-HU" sz="1400" dirty="0">
                <a:solidFill>
                  <a:schemeClr val="bg1"/>
                </a:solidFill>
              </a:rPr>
              <a:t> minden mástól. Az ilyen településeknek </a:t>
            </a:r>
            <a:r>
              <a:rPr lang="hu-HU" sz="1400" b="1" dirty="0">
                <a:solidFill>
                  <a:schemeClr val="bg1"/>
                </a:solidFill>
              </a:rPr>
              <a:t>városfallal volt joguk körbevenni magukat</a:t>
            </a:r>
            <a:r>
              <a:rPr lang="hu-HU" sz="1400" dirty="0">
                <a:solidFill>
                  <a:schemeClr val="bg1"/>
                </a:solidFill>
              </a:rPr>
              <a:t>, évente egyszer </a:t>
            </a:r>
            <a:r>
              <a:rPr lang="hu-HU" sz="1400" b="1" dirty="0">
                <a:solidFill>
                  <a:schemeClr val="bg1"/>
                </a:solidFill>
              </a:rPr>
              <a:t>adóztak a királynak</a:t>
            </a:r>
            <a:r>
              <a:rPr lang="hu-HU" sz="1400" dirty="0">
                <a:solidFill>
                  <a:schemeClr val="bg1"/>
                </a:solidFill>
              </a:rPr>
              <a:t>, </a:t>
            </a:r>
            <a:r>
              <a:rPr lang="hu-HU" sz="1400" b="1" dirty="0">
                <a:solidFill>
                  <a:schemeClr val="bg1"/>
                </a:solidFill>
              </a:rPr>
              <a:t>lakosai polgárok voltak</a:t>
            </a:r>
            <a:r>
              <a:rPr lang="hu-HU" sz="1400" dirty="0">
                <a:solidFill>
                  <a:schemeClr val="bg1"/>
                </a:solidFill>
              </a:rPr>
              <a:t> és rendelkeztek vásártartási joggal is.</a:t>
            </a:r>
          </a:p>
          <a:p>
            <a:pPr algn="r"/>
            <a:r>
              <a:rPr lang="hu-HU" sz="1400" dirty="0">
                <a:solidFill>
                  <a:schemeClr val="bg1"/>
                </a:solidFill>
              </a:rPr>
              <a:t>A </a:t>
            </a:r>
            <a:r>
              <a:rPr lang="hu-HU" sz="1400" b="1" i="1" dirty="0">
                <a:solidFill>
                  <a:schemeClr val="bg1"/>
                </a:solidFill>
              </a:rPr>
              <a:t>mezőváros</a:t>
            </a:r>
            <a:r>
              <a:rPr lang="hu-HU" sz="1400" dirty="0">
                <a:solidFill>
                  <a:schemeClr val="bg1"/>
                </a:solidFill>
              </a:rPr>
              <a:t> a </a:t>
            </a:r>
            <a:r>
              <a:rPr lang="hu-HU" sz="1400" b="1" dirty="0">
                <a:solidFill>
                  <a:schemeClr val="bg1"/>
                </a:solidFill>
              </a:rPr>
              <a:t>földesurak által kiváltságokkal felruházott település</a:t>
            </a:r>
            <a:r>
              <a:rPr lang="hu-HU" sz="1400" dirty="0">
                <a:solidFill>
                  <a:schemeClr val="bg1"/>
                </a:solidFill>
              </a:rPr>
              <a:t> volt. Ezek a kiváltságok településeként eltérők voltak. A legfontosabb joguk azonban a </a:t>
            </a:r>
            <a:r>
              <a:rPr lang="hu-HU" sz="1400" b="1" dirty="0">
                <a:solidFill>
                  <a:schemeClr val="bg1"/>
                </a:solidFill>
              </a:rPr>
              <a:t>vásártartási jog </a:t>
            </a:r>
            <a:r>
              <a:rPr lang="hu-HU" sz="1400" dirty="0">
                <a:solidFill>
                  <a:schemeClr val="bg1"/>
                </a:solidFill>
              </a:rPr>
              <a:t>volt. Viszont </a:t>
            </a:r>
            <a:r>
              <a:rPr lang="hu-HU" sz="1400" b="1" dirty="0">
                <a:solidFill>
                  <a:schemeClr val="bg1"/>
                </a:solidFill>
              </a:rPr>
              <a:t>városfalak építéséére már nem volt joguk</a:t>
            </a:r>
            <a:r>
              <a:rPr lang="hu-HU" sz="1400" dirty="0">
                <a:solidFill>
                  <a:schemeClr val="bg1"/>
                </a:solidFill>
              </a:rPr>
              <a:t>.</a:t>
            </a:r>
          </a:p>
          <a:p>
            <a:pPr algn="r"/>
            <a:r>
              <a:rPr lang="hu-HU" sz="1400" dirty="0">
                <a:solidFill>
                  <a:schemeClr val="bg1"/>
                </a:solidFill>
              </a:rPr>
              <a:t>A robbanás szerűén megnőtt bányászat miatt új bányászok betelepítésére is volt szükség. Végül a szabad királyi városokhoz hasonló </a:t>
            </a:r>
            <a:r>
              <a:rPr lang="hu-HU" sz="1400" b="1" i="1" dirty="0">
                <a:solidFill>
                  <a:schemeClr val="bg1"/>
                </a:solidFill>
              </a:rPr>
              <a:t>bányavárosok</a:t>
            </a:r>
            <a:r>
              <a:rPr lang="hu-HU" sz="1400" dirty="0">
                <a:solidFill>
                  <a:schemeClr val="bg1"/>
                </a:solidFill>
              </a:rPr>
              <a:t> is létrejöttek Magyarországon, amik hasonló jogokat is kaptak. Ezeket a településeket főleg a bányászattal foglalkozók lakták.</a:t>
            </a:r>
          </a:p>
          <a:p>
            <a:pPr algn="r"/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BAFA0157-E287-418E-9475-F735AD67D7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82" y="1584678"/>
            <a:ext cx="4906361" cy="367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>
            <a:extLst>
              <a:ext uri="{FF2B5EF4-FFF2-40B4-BE49-F238E27FC236}">
                <a16:creationId xmlns:a16="http://schemas.microsoft.com/office/drawing/2014/main" id="{6711F357-B82C-4A58-B293-9662E62B9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2239"/>
            <a:ext cx="12192000" cy="6852407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548B856B-9D35-4102-9501-DA1A9ADB5620}"/>
              </a:ext>
            </a:extLst>
          </p:cNvPr>
          <p:cNvSpPr txBox="1"/>
          <p:nvPr/>
        </p:nvSpPr>
        <p:spPr>
          <a:xfrm>
            <a:off x="352338" y="276837"/>
            <a:ext cx="827993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i="1" dirty="0">
                <a:solidFill>
                  <a:schemeClr val="bg1"/>
                </a:solidFill>
              </a:rPr>
              <a:t>Hunyadi János harcai a török ellen. Mátyás király uralkodása</a:t>
            </a:r>
            <a:endParaRPr lang="hu-HU" sz="2000" dirty="0">
              <a:solidFill>
                <a:schemeClr val="bg1"/>
              </a:solidFill>
            </a:endParaRPr>
          </a:p>
          <a:p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C4214B18-EFEE-4587-9157-60A662F77D78}"/>
              </a:ext>
            </a:extLst>
          </p:cNvPr>
          <p:cNvSpPr txBox="1"/>
          <p:nvPr/>
        </p:nvSpPr>
        <p:spPr>
          <a:xfrm>
            <a:off x="352338" y="1105106"/>
            <a:ext cx="574366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i="1" u="sng" dirty="0">
                <a:solidFill>
                  <a:schemeClr val="bg1"/>
                </a:solidFill>
              </a:rPr>
              <a:t>Hunyadi János</a:t>
            </a:r>
            <a:endParaRPr lang="hu-HU" sz="1400" dirty="0">
              <a:solidFill>
                <a:schemeClr val="bg1"/>
              </a:solidFill>
            </a:endParaRPr>
          </a:p>
          <a:p>
            <a:r>
              <a:rPr lang="hu-HU" sz="1400" dirty="0">
                <a:solidFill>
                  <a:schemeClr val="bg1"/>
                </a:solidFill>
              </a:rPr>
              <a:t>Hunyadi János egy kisnemesi családból származott, később </a:t>
            </a:r>
            <a:r>
              <a:rPr lang="hu-HU" sz="1400" b="1" dirty="0">
                <a:solidFill>
                  <a:schemeClr val="bg1"/>
                </a:solidFill>
              </a:rPr>
              <a:t>Luxemburgi Zsigmond seregében harcolt</a:t>
            </a:r>
            <a:r>
              <a:rPr lang="hu-HU" sz="1400" dirty="0">
                <a:solidFill>
                  <a:schemeClr val="bg1"/>
                </a:solidFill>
              </a:rPr>
              <a:t>. Szolgálataiért </a:t>
            </a:r>
            <a:r>
              <a:rPr lang="hu-HU" sz="1400" b="1" dirty="0">
                <a:solidFill>
                  <a:schemeClr val="bg1"/>
                </a:solidFill>
              </a:rPr>
              <a:t>nagy földbirtokokat kapott</a:t>
            </a:r>
            <a:r>
              <a:rPr lang="hu-HU" sz="1400" dirty="0">
                <a:solidFill>
                  <a:schemeClr val="bg1"/>
                </a:solidFill>
              </a:rPr>
              <a:t> az uralkodótól. Sok katonai harcmodort ismert és sok újítást vezetett a hadviselésbe. Például ismerte a török, huszita és lovagi harcmodort is.</a:t>
            </a:r>
          </a:p>
          <a:p>
            <a:r>
              <a:rPr lang="hu-HU" sz="1400" dirty="0">
                <a:solidFill>
                  <a:schemeClr val="bg1"/>
                </a:solidFill>
              </a:rPr>
              <a:t>Hunyadi úgy gondolta, hogy akkor vethetnek véget a török betöréseknek, ha azokat jelentősen visszaszorítják a Balkánon. Mivel a </a:t>
            </a:r>
            <a:r>
              <a:rPr lang="hu-HU" sz="1400" b="1" dirty="0">
                <a:solidFill>
                  <a:schemeClr val="bg1"/>
                </a:solidFill>
              </a:rPr>
              <a:t>törökök télen nem háborúznak</a:t>
            </a:r>
            <a:r>
              <a:rPr lang="hu-HU" sz="1400" dirty="0">
                <a:solidFill>
                  <a:schemeClr val="bg1"/>
                </a:solidFill>
              </a:rPr>
              <a:t>, ezért </a:t>
            </a:r>
            <a:r>
              <a:rPr lang="hu-HU" sz="1400" b="1" dirty="0">
                <a:solidFill>
                  <a:schemeClr val="bg1"/>
                </a:solidFill>
              </a:rPr>
              <a:t>azt tervezte, hogy ekkor csap le</a:t>
            </a:r>
            <a:r>
              <a:rPr lang="hu-HU" sz="1400" dirty="0">
                <a:solidFill>
                  <a:schemeClr val="bg1"/>
                </a:solidFill>
              </a:rPr>
              <a:t> rájuk. </a:t>
            </a:r>
            <a:r>
              <a:rPr lang="hu-HU" sz="1400" b="1" dirty="0">
                <a:solidFill>
                  <a:schemeClr val="bg1"/>
                </a:solidFill>
              </a:rPr>
              <a:t>1443-ban </a:t>
            </a:r>
            <a:r>
              <a:rPr lang="hu-HU" sz="1400" dirty="0">
                <a:solidFill>
                  <a:schemeClr val="bg1"/>
                </a:solidFill>
              </a:rPr>
              <a:t>került sor az úgy nevezett</a:t>
            </a:r>
            <a:r>
              <a:rPr lang="hu-HU" sz="1400" b="1" dirty="0">
                <a:solidFill>
                  <a:schemeClr val="bg1"/>
                </a:solidFill>
              </a:rPr>
              <a:t> téli hadjáratra (hosszú hadjárat)</a:t>
            </a:r>
            <a:r>
              <a:rPr lang="hu-HU" sz="1400" dirty="0">
                <a:solidFill>
                  <a:schemeClr val="bg1"/>
                </a:solidFill>
              </a:rPr>
              <a:t>. A hadjárat </a:t>
            </a:r>
            <a:r>
              <a:rPr lang="hu-HU" sz="1400" b="1" dirty="0">
                <a:solidFill>
                  <a:schemeClr val="bg1"/>
                </a:solidFill>
              </a:rPr>
              <a:t>célja Drinápoly</a:t>
            </a:r>
            <a:r>
              <a:rPr lang="hu-HU" sz="1400" dirty="0">
                <a:solidFill>
                  <a:schemeClr val="bg1"/>
                </a:solidFill>
              </a:rPr>
              <a:t> bevétele volt.  A törökök végül egy békeajánlatot tettek, ami később a </a:t>
            </a:r>
            <a:r>
              <a:rPr lang="hu-HU" sz="1400" b="1" dirty="0">
                <a:solidFill>
                  <a:schemeClr val="bg1"/>
                </a:solidFill>
              </a:rPr>
              <a:t>drinápolyi béke</a:t>
            </a:r>
            <a:r>
              <a:rPr lang="hu-HU" sz="1400" dirty="0">
                <a:solidFill>
                  <a:schemeClr val="bg1"/>
                </a:solidFill>
              </a:rPr>
              <a:t> lett, ez </a:t>
            </a:r>
            <a:r>
              <a:rPr lang="hu-HU" sz="1400" b="1" dirty="0">
                <a:solidFill>
                  <a:schemeClr val="bg1"/>
                </a:solidFill>
              </a:rPr>
              <a:t>garantált volna egy 10 éves békeidőszakot</a:t>
            </a:r>
            <a:r>
              <a:rPr lang="hu-HU" sz="1400" dirty="0">
                <a:solidFill>
                  <a:schemeClr val="bg1"/>
                </a:solidFill>
              </a:rPr>
              <a:t>. A békekötés után azonban I. Ulászló úgy döntött, hogy a </a:t>
            </a:r>
            <a:r>
              <a:rPr lang="hu-HU" sz="1400" b="1" dirty="0">
                <a:solidFill>
                  <a:schemeClr val="bg1"/>
                </a:solidFill>
              </a:rPr>
              <a:t>béke ellenére is folytatni kell a hadjáratot</a:t>
            </a:r>
            <a:r>
              <a:rPr lang="hu-HU" sz="1400" dirty="0">
                <a:solidFill>
                  <a:schemeClr val="bg1"/>
                </a:solidFill>
              </a:rPr>
              <a:t> és végül a magyar sereg </a:t>
            </a:r>
            <a:r>
              <a:rPr lang="hu-HU" sz="1400" b="1" dirty="0">
                <a:solidFill>
                  <a:schemeClr val="bg1"/>
                </a:solidFill>
              </a:rPr>
              <a:t>1444-ben vereséget szenvedett Várnán</a:t>
            </a:r>
            <a:r>
              <a:rPr lang="hu-HU" sz="1400" dirty="0">
                <a:solidFill>
                  <a:schemeClr val="bg1"/>
                </a:solidFill>
              </a:rPr>
              <a:t>, ahol az uralkodó is meghalt.</a:t>
            </a:r>
          </a:p>
          <a:p>
            <a:r>
              <a:rPr lang="hu-HU" sz="1400" dirty="0">
                <a:solidFill>
                  <a:schemeClr val="bg1"/>
                </a:solidFill>
              </a:rPr>
              <a:t>A trónörökös a még kiskorú V. László lett, ezért </a:t>
            </a:r>
            <a:r>
              <a:rPr lang="hu-HU" sz="1400" b="1" dirty="0">
                <a:solidFill>
                  <a:schemeClr val="bg1"/>
                </a:solidFill>
              </a:rPr>
              <a:t>1446-ban Hunyadi Jánost kormányzónak</a:t>
            </a:r>
            <a:r>
              <a:rPr lang="hu-HU" sz="1400" dirty="0">
                <a:solidFill>
                  <a:schemeClr val="bg1"/>
                </a:solidFill>
              </a:rPr>
              <a:t> választották meg, ezt a szerepét 1453-ig töltötte be. A török hadsereg ugyanis 1453-ban elfoglalta Konstantinápolyt és </a:t>
            </a:r>
            <a:r>
              <a:rPr lang="hu-HU" sz="1400" b="1" dirty="0">
                <a:solidFill>
                  <a:schemeClr val="bg1"/>
                </a:solidFill>
              </a:rPr>
              <a:t>1456-ban pedig Nándorfehérvár elfoglalására készült</a:t>
            </a:r>
            <a:r>
              <a:rPr lang="hu-HU" sz="1400" dirty="0">
                <a:solidFill>
                  <a:schemeClr val="bg1"/>
                </a:solidFill>
              </a:rPr>
              <a:t>. </a:t>
            </a:r>
            <a:r>
              <a:rPr lang="hu-HU" sz="1400" b="1" dirty="0">
                <a:solidFill>
                  <a:schemeClr val="bg1"/>
                </a:solidFill>
              </a:rPr>
              <a:t>1456 július 27-én végül sikerült győzelmet aratni</a:t>
            </a:r>
            <a:r>
              <a:rPr lang="hu-HU" sz="1400" dirty="0">
                <a:solidFill>
                  <a:schemeClr val="bg1"/>
                </a:solidFill>
              </a:rPr>
              <a:t> a törökök felett viszont a csata után Hunyadi rövidesen meghalt.</a:t>
            </a:r>
          </a:p>
          <a:p>
            <a:endParaRPr lang="hu-HU" sz="1400" dirty="0">
              <a:solidFill>
                <a:schemeClr val="bg1"/>
              </a:solidFill>
            </a:endParaRPr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13920B8B-6467-415A-8E76-D4693AE80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928" y="1374165"/>
            <a:ext cx="2760706" cy="409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78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4609</Words>
  <Application>Microsoft Office PowerPoint</Application>
  <PresentationFormat>Szélesvásznú</PresentationFormat>
  <Paragraphs>139</Paragraphs>
  <Slides>20</Slides>
  <Notes>0</Notes>
  <HiddenSlides>0</HiddenSlides>
  <MMClips>2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Office-téma</vt:lpstr>
      <vt:lpstr>PowerPoint-bemutató</vt:lpstr>
      <vt:lpstr>PowerPoint-bemutató</vt:lpstr>
      <vt:lpstr>Géza fejedelemsége és Szent István államszervező tevékenysége. 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User</cp:lastModifiedBy>
  <cp:revision>27</cp:revision>
  <dcterms:created xsi:type="dcterms:W3CDTF">2024-03-05T10:21:26Z</dcterms:created>
  <dcterms:modified xsi:type="dcterms:W3CDTF">2024-03-06T10:52:09Z</dcterms:modified>
</cp:coreProperties>
</file>

<file path=docProps/thumbnail.jpeg>
</file>